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1" r:id="rId5"/>
    <p:sldId id="262" r:id="rId6"/>
    <p:sldId id="263" r:id="rId7"/>
    <p:sldId id="260" r:id="rId8"/>
    <p:sldId id="264" r:id="rId9"/>
    <p:sldId id="265" r:id="rId10"/>
    <p:sldId id="266" r:id="rId11"/>
    <p:sldId id="267" r:id="rId12"/>
    <p:sldId id="273" r:id="rId13"/>
    <p:sldId id="270" r:id="rId14"/>
    <p:sldId id="271" r:id="rId15"/>
    <p:sldId id="272" r:id="rId16"/>
    <p:sldId id="268" r:id="rId17"/>
    <p:sldId id="269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5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an Carlo Papetti" initials="GCP" lastIdx="1" clrIdx="0">
    <p:extLst>
      <p:ext uri="{19B8F6BF-5375-455C-9EA6-DF929625EA0E}">
        <p15:presenceInfo xmlns:p15="http://schemas.microsoft.com/office/powerpoint/2012/main" userId="b96556bcaf7dc7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65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2T09:38:36.611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9D7CF-D249-4140-B942-F8BD2F73BA8A}" type="datetimeFigureOut">
              <a:rPr lang="it-IT" smtClean="0"/>
              <a:t>20/09/2019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651BE-FA6D-450F-9A5F-7746434034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5706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Gli esploratori iniziano subito ad esplorare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C651BE-FA6D-450F-9A5F-77464340347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83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651BE-FA6D-450F-9A5F-77464340347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5600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0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image" Target="../media/image2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1C5DB0D8-64CE-403D-A876-8CCFD2E69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74777"/>
            <a:ext cx="11465807" cy="1453175"/>
          </a:xfrm>
        </p:spPr>
        <p:txBody>
          <a:bodyPr>
            <a:normAutofit fontScale="90000"/>
          </a:bodyPr>
          <a:lstStyle/>
          <a:p>
            <a:r>
              <a:rPr lang="it-IT" sz="4800" dirty="0">
                <a:latin typeface="Cambria" panose="02040503050406030204" pitchFamily="18" charset="0"/>
                <a:ea typeface="Cambria" panose="02040503050406030204" pitchFamily="18" charset="0"/>
              </a:rPr>
              <a:t>Esplorazione di un isolato tramite una flotta di robot in ambito </a:t>
            </a:r>
            <a:r>
              <a:rPr lang="it-IT" sz="4800" i="1" dirty="0">
                <a:latin typeface="Cambria" panose="02040503050406030204" pitchFamily="18" charset="0"/>
                <a:ea typeface="Cambria" panose="02040503050406030204" pitchFamily="18" charset="0"/>
              </a:rPr>
              <a:t>S&amp;R</a:t>
            </a:r>
            <a:endParaRPr lang="it-IT"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581191" y="2490801"/>
            <a:ext cx="1079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Matteo Mistri, Daniele Papetti – 23/09/2019</a:t>
            </a:r>
          </a:p>
          <a:p>
            <a:r>
              <a:rPr lang="it-IT" sz="12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Presentazione del progetto del corso di Sistemi complessi: Modelli e Simulazione (LM Informatica, Università degli studi di Milano-Bicocca)</a:t>
            </a:r>
          </a:p>
        </p:txBody>
      </p:sp>
    </p:spTree>
    <p:extLst>
      <p:ext uri="{BB962C8B-B14F-4D97-AF65-F5344CB8AC3E}">
        <p14:creationId xmlns:p14="http://schemas.microsoft.com/office/powerpoint/2010/main" val="2977188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feriti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1510596"/>
          </a:xfrm>
        </p:spPr>
        <p:txBody>
          <a:bodyPr anchor="t" anchorCtr="0"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Basandosi sulla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classificazione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proposta da </a:t>
            </a:r>
            <a:r>
              <a:rPr lang="it-I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Russel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Norvig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questo agente è un </a:t>
            </a:r>
            <a:r>
              <a:rPr lang="it-IT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reflexive</a:t>
            </a:r>
            <a:r>
              <a:rPr lang="it-IT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agent with </a:t>
            </a:r>
            <a:r>
              <a:rPr lang="it-IT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lang="it-IT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Lo stato assume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valore 0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nel momento in cui il ferito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non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è ancora stato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individuato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o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non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è ancora riuscito 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segnalare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la sua presenza,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1 altrimenti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81192" y="4207407"/>
            <a:ext cx="3615904" cy="4426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Attende l’arrivo dei soccorsi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5451895" y="4207407"/>
            <a:ext cx="3700493" cy="4426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 all’interno del </a:t>
            </a:r>
            <a:r>
              <a:rPr lang="it-IT" sz="20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della rete?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3107984" y="5135880"/>
            <a:ext cx="4015192" cy="112371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una probabilità pari a 10</a:t>
            </a:r>
            <a:r>
              <a:rPr lang="it-IT" sz="2000" baseline="30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-3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segnala la sua presenza sfruttando l’infrastruttura OWL</a:t>
            </a:r>
            <a:endParaRPr lang="it-IT" sz="2000" baseline="30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7994904" y="5135880"/>
            <a:ext cx="3615904" cy="112371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Attende di essere all’interno della rete o di venir individuato dai robot</a:t>
            </a:r>
          </a:p>
        </p:txBody>
      </p:sp>
      <p:cxnSp>
        <p:nvCxnSpPr>
          <p:cNvPr id="22" name="Connettore 4 21"/>
          <p:cNvCxnSpPr>
            <a:endCxn id="7" idx="0"/>
          </p:cNvCxnSpPr>
          <p:nvPr/>
        </p:nvCxnSpPr>
        <p:spPr>
          <a:xfrm rot="10800000" flipV="1">
            <a:off x="2389144" y="3547869"/>
            <a:ext cx="2530328" cy="65953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4 23"/>
          <p:cNvCxnSpPr>
            <a:cxnSpLocks/>
            <a:endCxn id="8" idx="0"/>
          </p:cNvCxnSpPr>
          <p:nvPr/>
        </p:nvCxnSpPr>
        <p:spPr>
          <a:xfrm>
            <a:off x="4919472" y="3547870"/>
            <a:ext cx="2382670" cy="659537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4 25"/>
          <p:cNvCxnSpPr>
            <a:cxnSpLocks/>
            <a:stCxn id="8" idx="2"/>
            <a:endCxn id="9" idx="0"/>
          </p:cNvCxnSpPr>
          <p:nvPr/>
        </p:nvCxnSpPr>
        <p:spPr>
          <a:xfrm rot="5400000">
            <a:off x="5965962" y="3799699"/>
            <a:ext cx="485799" cy="2186562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4 27"/>
          <p:cNvCxnSpPr>
            <a:cxnSpLocks/>
            <a:stCxn id="8" idx="2"/>
            <a:endCxn id="10" idx="0"/>
          </p:cNvCxnSpPr>
          <p:nvPr/>
        </p:nvCxnSpPr>
        <p:spPr>
          <a:xfrm rot="16200000" flipH="1">
            <a:off x="8309600" y="3642623"/>
            <a:ext cx="485799" cy="2500714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/>
          <p:cNvSpPr txBox="1"/>
          <p:nvPr/>
        </p:nvSpPr>
        <p:spPr>
          <a:xfrm>
            <a:off x="2453151" y="3721608"/>
            <a:ext cx="1058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Stato = 1</a:t>
            </a:r>
          </a:p>
        </p:txBody>
      </p:sp>
      <p:sp>
        <p:nvSpPr>
          <p:cNvPr id="30" name="CasellaDiTesto 29"/>
          <p:cNvSpPr txBox="1"/>
          <p:nvPr/>
        </p:nvSpPr>
        <p:spPr>
          <a:xfrm>
            <a:off x="6316735" y="3723749"/>
            <a:ext cx="1025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Stato = 0</a:t>
            </a:r>
          </a:p>
        </p:txBody>
      </p:sp>
      <p:sp>
        <p:nvSpPr>
          <p:cNvPr id="31" name="CasellaDiTesto 30"/>
          <p:cNvSpPr txBox="1"/>
          <p:nvPr/>
        </p:nvSpPr>
        <p:spPr>
          <a:xfrm>
            <a:off x="9438375" y="4585203"/>
            <a:ext cx="469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sp>
        <p:nvSpPr>
          <p:cNvPr id="32" name="CasellaDiTesto 31"/>
          <p:cNvSpPr txBox="1"/>
          <p:nvPr/>
        </p:nvSpPr>
        <p:spPr>
          <a:xfrm>
            <a:off x="5043614" y="4590131"/>
            <a:ext cx="408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Sì</a:t>
            </a:r>
          </a:p>
        </p:txBody>
      </p:sp>
    </p:spTree>
    <p:extLst>
      <p:ext uri="{BB962C8B-B14F-4D97-AF65-F5344CB8AC3E}">
        <p14:creationId xmlns:p14="http://schemas.microsoft.com/office/powerpoint/2010/main" val="159777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29" grpId="0"/>
      <p:bldP spid="30" grpId="0"/>
      <p:bldP spid="31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Robot -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4710996"/>
          </a:xfrm>
        </p:spPr>
        <p:txBody>
          <a:bodyPr anchor="t" anchorCtr="0"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Con riferimento alla classificazione proposta nel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Russel-Norvig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anche questo agente è un </a:t>
            </a:r>
            <a:r>
              <a:rPr lang="it-IT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reflexive</a:t>
            </a:r>
            <a:r>
              <a:rPr lang="it-IT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agent with </a:t>
            </a:r>
            <a:r>
              <a:rPr lang="it-IT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  <a:r>
              <a:rPr lang="it-IT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state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. In questo caso, lo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stato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è determinato da un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insieme di variabili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cella obiettivo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che l’agente deve raggiungere (se ne possiede una)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percorso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per raggiungere la cella obiettivo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Lo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stato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in cui si trova il robot (</a:t>
            </a:r>
            <a:r>
              <a:rPr lang="it-IT" sz="1800" i="1" dirty="0">
                <a:latin typeface="Calibri" panose="020F0502020204030204" pitchFamily="34" charset="0"/>
                <a:cs typeface="Calibri" panose="020F0502020204030204" pitchFamily="34" charset="0"/>
              </a:rPr>
              <a:t>e.g.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, si sta muovendo, sta esplorando, sta scegliendo la prossima cella)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Abbiamo supposto che i robot siano dotati di almeno 4 strumenti per essere efficaci: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Almeno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due schede di rete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per interfacciarsi con la rete </a:t>
            </a:r>
            <a:r>
              <a:rPr lang="it-IT" sz="1800" i="1" dirty="0">
                <a:latin typeface="Calibri" panose="020F0502020204030204" pitchFamily="34" charset="0"/>
                <a:cs typeface="Calibri" panose="020F0502020204030204" pitchFamily="34" charset="0"/>
              </a:rPr>
              <a:t>mesh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(ridondanza)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Dei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sensori termici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per individuare eventuali feriti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Sensori per la visione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per percepire le celle attorno al robot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Dispositivi per la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localizzazione GPS</a:t>
            </a:r>
          </a:p>
        </p:txBody>
      </p:sp>
    </p:spTree>
    <p:extLst>
      <p:ext uri="{BB962C8B-B14F-4D97-AF65-F5344CB8AC3E}">
        <p14:creationId xmlns:p14="http://schemas.microsoft.com/office/powerpoint/2010/main" val="84413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Robot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comportamento dell’agente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05001"/>
            <a:ext cx="6895636" cy="474292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7612655" y="2767280"/>
            <a:ext cx="3998153" cy="132343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296000" rtlCol="0">
            <a:spAutoFit/>
          </a:bodyPr>
          <a:lstStyle/>
          <a:p>
            <a:r>
              <a:rPr lang="it-IT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gestione dei fallimenti viene discussa a parte e non è compresa nel </a:t>
            </a:r>
            <a:r>
              <a:rPr lang="it-IT" sz="2000" i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workflow</a:t>
            </a:r>
            <a:r>
              <a:rPr lang="it-IT" sz="2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 lato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13" y="2888999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9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Robot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comportamento dell’agente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05001"/>
            <a:ext cx="6895636" cy="474292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3782715" y="5183690"/>
            <a:ext cx="1895709" cy="919401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Rilasciare un ripetitore 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richiede vari secondi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cxnSp>
        <p:nvCxnSpPr>
          <p:cNvPr id="10" name="Connettore 2 9"/>
          <p:cNvCxnSpPr/>
          <p:nvPr/>
        </p:nvCxnSpPr>
        <p:spPr>
          <a:xfrm flipV="1">
            <a:off x="1781175" y="2500909"/>
            <a:ext cx="1383473" cy="76378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>
            <a:endCxn id="8" idx="1"/>
          </p:cNvCxnSpPr>
          <p:nvPr/>
        </p:nvCxnSpPr>
        <p:spPr>
          <a:xfrm flipV="1">
            <a:off x="1264444" y="5643391"/>
            <a:ext cx="2518271" cy="37641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5010423" y="3827712"/>
            <a:ext cx="2323065" cy="119181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non vi sono celle nella frontiera, il robot 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attende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che ne vengano scoperte di nuove</a:t>
            </a:r>
          </a:p>
        </p:txBody>
      </p:sp>
      <p:cxnSp>
        <p:nvCxnSpPr>
          <p:cNvPr id="24" name="Connettore 2 23"/>
          <p:cNvCxnSpPr>
            <a:endCxn id="22" idx="2"/>
          </p:cNvCxnSpPr>
          <p:nvPr/>
        </p:nvCxnSpPr>
        <p:spPr>
          <a:xfrm flipV="1">
            <a:off x="3579019" y="2824402"/>
            <a:ext cx="2020123" cy="102846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/>
          <p:cNvCxnSpPr>
            <a:endCxn id="23" idx="1"/>
          </p:cNvCxnSpPr>
          <p:nvPr/>
        </p:nvCxnSpPr>
        <p:spPr>
          <a:xfrm flipV="1">
            <a:off x="3346704" y="4423620"/>
            <a:ext cx="1663719" cy="78495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tangolo arrotondato 25"/>
          <p:cNvSpPr/>
          <p:nvPr/>
        </p:nvSpPr>
        <p:spPr>
          <a:xfrm>
            <a:off x="2304288" y="4414476"/>
            <a:ext cx="1508760" cy="550188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arrotondato 27"/>
          <p:cNvSpPr/>
          <p:nvPr/>
        </p:nvSpPr>
        <p:spPr>
          <a:xfrm>
            <a:off x="2468880" y="5650992"/>
            <a:ext cx="1166686" cy="47438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CasellaDiTesto 29"/>
          <p:cNvSpPr txBox="1"/>
          <p:nvPr/>
        </p:nvSpPr>
        <p:spPr>
          <a:xfrm>
            <a:off x="581192" y="2560677"/>
            <a:ext cx="2536581" cy="173664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Viene calcolata tutta la 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sequenza delle celle da attraversare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Per tale operazione si sfrutta il 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grafo condiviso 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 i robot e l’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algoritmo di </a:t>
            </a:r>
            <a:r>
              <a:rPr lang="it-IT" sz="1600" b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Dijkstra</a:t>
            </a:r>
            <a:endParaRPr lang="it-IT" sz="16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1" name="Connettore 4 30"/>
          <p:cNvCxnSpPr>
            <a:endCxn id="30" idx="2"/>
          </p:cNvCxnSpPr>
          <p:nvPr/>
        </p:nvCxnSpPr>
        <p:spPr>
          <a:xfrm rot="16200000" flipV="1">
            <a:off x="1107681" y="5039125"/>
            <a:ext cx="2165390" cy="681786"/>
          </a:xfrm>
          <a:prstGeom prst="bentConnector3">
            <a:avLst>
              <a:gd name="adj1" fmla="val 74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>
            <a:off x="3366624" y="1905001"/>
            <a:ext cx="2536581" cy="1464231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Spostarsi tra due celle 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richiede più di uno </a:t>
            </a:r>
            <a:r>
              <a:rPr lang="it-IT" sz="1600" b="1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tale operazione può essere 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interrotta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solo se si 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presentano dei fallimenti</a:t>
            </a:r>
          </a:p>
        </p:txBody>
      </p:sp>
      <p:cxnSp>
        <p:nvCxnSpPr>
          <p:cNvPr id="33" name="Connettore 4 32"/>
          <p:cNvCxnSpPr/>
          <p:nvPr/>
        </p:nvCxnSpPr>
        <p:spPr>
          <a:xfrm rot="16200000" flipV="1">
            <a:off x="2895606" y="4273190"/>
            <a:ext cx="2612926" cy="805012"/>
          </a:xfrm>
          <a:prstGeom prst="bentConnector3">
            <a:avLst>
              <a:gd name="adj1" fmla="val -3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/>
          <p:cNvSpPr txBox="1"/>
          <p:nvPr/>
        </p:nvSpPr>
        <p:spPr>
          <a:xfrm>
            <a:off x="7612655" y="2767280"/>
            <a:ext cx="3998153" cy="132343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296000" rtlCol="0">
            <a:spAutoFit/>
          </a:bodyPr>
          <a:lstStyle/>
          <a:p>
            <a:r>
              <a:rPr lang="it-IT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gestione dei fallimenti viene discussa a parte e 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è compresa </a:t>
            </a:r>
            <a:r>
              <a:rPr lang="it-IT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nel </a:t>
            </a:r>
            <a:r>
              <a:rPr lang="it-IT" sz="2000" i="1" dirty="0" err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workflow</a:t>
            </a:r>
            <a:r>
              <a:rPr lang="it-IT" sz="2000" i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 lato</a:t>
            </a:r>
          </a:p>
        </p:txBody>
      </p:sp>
      <p:pic>
        <p:nvPicPr>
          <p:cNvPr id="35" name="Immagin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113" y="2888999"/>
            <a:ext cx="1080000" cy="1080000"/>
          </a:xfrm>
          <a:prstGeom prst="rect">
            <a:avLst/>
          </a:prstGeom>
        </p:spPr>
      </p:pic>
      <p:sp>
        <p:nvSpPr>
          <p:cNvPr id="36" name="CasellaDiTesto 35"/>
          <p:cNvSpPr txBox="1"/>
          <p:nvPr/>
        </p:nvSpPr>
        <p:spPr>
          <a:xfrm>
            <a:off x="8306718" y="5029580"/>
            <a:ext cx="3304090" cy="119181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Anche l’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esplorazione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richiede 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più </a:t>
            </a:r>
            <a:r>
              <a:rPr lang="it-IT" sz="1600" b="1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poiché il robot deve muoversi per un’area di 9 m</a:t>
            </a:r>
            <a:r>
              <a:rPr lang="it-IT" sz="1600" baseline="30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utilizzando i suoi sensori per la ricerca dei feriti</a:t>
            </a:r>
            <a:endParaRPr lang="it-IT" sz="1600" baseline="30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asellaDiTesto 21"/>
          <p:cNvSpPr txBox="1"/>
          <p:nvPr/>
        </p:nvSpPr>
        <p:spPr>
          <a:xfrm>
            <a:off x="4531399" y="1905001"/>
            <a:ext cx="2135485" cy="919401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 stato di </a:t>
            </a:r>
            <a:r>
              <a:rPr lang="it-IT" sz="1600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idling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indica che il 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robot sta scegliendo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una cella</a:t>
            </a:r>
          </a:p>
        </p:txBody>
      </p:sp>
      <p:cxnSp>
        <p:nvCxnSpPr>
          <p:cNvPr id="37" name="Connettore 2 36"/>
          <p:cNvCxnSpPr>
            <a:endCxn id="36" idx="1"/>
          </p:cNvCxnSpPr>
          <p:nvPr/>
        </p:nvCxnSpPr>
        <p:spPr>
          <a:xfrm>
            <a:off x="7329488" y="5617369"/>
            <a:ext cx="977230" cy="811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3164648" y="1905001"/>
            <a:ext cx="2135485" cy="119181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robot tengono in memoria la </a:t>
            </a:r>
            <a:r>
              <a:rPr lang="it-IT" sz="16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loro posizione precedente 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all’interno della griglia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ttangolo arrotondato 28"/>
              <p:cNvSpPr/>
              <p:nvPr/>
            </p:nvSpPr>
            <p:spPr>
              <a:xfrm>
                <a:off x="7864257" y="2331525"/>
                <a:ext cx="3746549" cy="3889871"/>
              </a:xfrm>
              <a:prstGeom prst="round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L’</a:t>
                </a:r>
                <a:r>
                  <a:rPr lang="it-IT" sz="16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utilità della cella obiettivo</a:t>
                </a: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viene posta </a:t>
                </a:r>
                <a:r>
                  <a:rPr lang="it-IT" sz="16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pari a -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in modo che altri robot non la scelgano. L’utilità del vicinato di </a:t>
                </a:r>
                <a:r>
                  <a:rPr lang="it-IT" sz="1600" i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Moore</a:t>
                </a: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viene diminuita secondo la formula: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𝛾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num>
                        <m:den>
                          <m:r>
                            <a:rPr lang="it-IT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it-IT" sz="16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1600" i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l’utilità della cella,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𝒅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la distanza tra le due celle,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𝒓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il raggio di percezione del robot.</a:t>
                </a:r>
                <a:b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un reale che varia nell’intervallo [0,1] e stabilisce </a:t>
                </a:r>
                <a:r>
                  <a:rPr lang="it-IT" sz="16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quanto l’utilità debba essere diminuita</a:t>
                </a: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endParaRPr lang="it-IT" sz="16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Rettangolo arrotondato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257" y="2331525"/>
                <a:ext cx="3746549" cy="3889871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/>
              <p:cNvSpPr txBox="1"/>
              <p:nvPr/>
            </p:nvSpPr>
            <p:spPr>
              <a:xfrm>
                <a:off x="7864258" y="2874259"/>
                <a:ext cx="3746549" cy="3098721"/>
              </a:xfrm>
              <a:prstGeom prst="round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L’</a:t>
                </a:r>
                <a:r>
                  <a:rPr lang="it-IT" sz="1600" b="1" i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information gain</a:t>
                </a:r>
                <a:r>
                  <a:rPr lang="it-IT" sz="16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uno scalare</a:t>
                </a: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che indica “quanto è conveniente” esplorare quella cella:</a:t>
                </a:r>
                <a:b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 </a:t>
                </a:r>
                <a:r>
                  <a:rPr lang="it-IT" sz="1600" i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Info-gain =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−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𝛼𝜔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la priorità della cella,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la sua utilità,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il </a:t>
                </a:r>
                <a:r>
                  <a:rPr lang="it-IT" sz="16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tempo in secondi </a:t>
                </a: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stimato per </a:t>
                </a:r>
                <a:r>
                  <a:rPr lang="it-IT" sz="16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raggiungere la cella </a:t>
                </a: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sfruttando il percorso più breve.</a:t>
                </a:r>
                <a:b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uno </a:t>
                </a:r>
                <a:r>
                  <a:rPr lang="it-IT" sz="16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scalare</a:t>
                </a: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che stabilisce </a:t>
                </a:r>
                <a:r>
                  <a:rPr lang="it-IT" sz="16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quanto il costo del cammino</a:t>
                </a: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debba </a:t>
                </a:r>
                <a:r>
                  <a:rPr lang="it-IT" sz="16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influire sulla scelta</a:t>
                </a: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della cella obiettivo</a:t>
                </a:r>
              </a:p>
            </p:txBody>
          </p:sp>
        </mc:Choice>
        <mc:Fallback xmlns="">
          <p:sp>
            <p:nvSpPr>
              <p:cNvPr id="27" name="CasellaDiTes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258" y="2874259"/>
                <a:ext cx="3746549" cy="309872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617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3" grpId="0" animBg="1"/>
      <p:bldP spid="23" grpId="1" animBg="1"/>
      <p:bldP spid="26" grpId="0" animBg="1"/>
      <p:bldP spid="26" grpId="1" animBg="1"/>
      <p:bldP spid="28" grpId="0" animBg="1"/>
      <p:bldP spid="28" grpId="1" animBg="1"/>
      <p:bldP spid="30" grpId="0" animBg="1"/>
      <p:bldP spid="30" grpId="1" animBg="1"/>
      <p:bldP spid="32" grpId="0" animBg="1"/>
      <p:bldP spid="32" grpId="1" animBg="1"/>
      <p:bldP spid="34" grpId="0" animBg="1"/>
      <p:bldP spid="36" grpId="0" animBg="1"/>
      <p:bldP spid="22" grpId="0" animBg="1"/>
      <p:bldP spid="22" grpId="1" animBg="1"/>
      <p:bldP spid="7" grpId="0" animBg="1"/>
      <p:bldP spid="7" grpId="1" animBg="1"/>
      <p:bldP spid="29" grpId="0" animBg="1"/>
      <p:bldP spid="29" grpId="1" animBg="1"/>
      <p:bldP spid="27" grpId="0" animBg="1"/>
      <p:bldP spid="2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Robot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comportamento dell’agente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05001"/>
            <a:ext cx="6895636" cy="474292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4531399" y="1905001"/>
            <a:ext cx="2135485" cy="919401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 stato di </a:t>
            </a:r>
            <a:r>
              <a:rPr lang="it-IT" sz="1600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idling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indica che il robot sta scegliendo una cella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5010423" y="3827712"/>
            <a:ext cx="2323065" cy="119181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 non vi sono celle nelle frontiera, il robot attende che ne vengano scoperte di nuove</a:t>
            </a:r>
          </a:p>
        </p:txBody>
      </p:sp>
      <p:cxnSp>
        <p:nvCxnSpPr>
          <p:cNvPr id="25" name="Connettore 2 24"/>
          <p:cNvCxnSpPr>
            <a:endCxn id="9" idx="2"/>
          </p:cNvCxnSpPr>
          <p:nvPr/>
        </p:nvCxnSpPr>
        <p:spPr>
          <a:xfrm flipV="1">
            <a:off x="3579019" y="2824402"/>
            <a:ext cx="2020123" cy="1028461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/>
          <p:cNvCxnSpPr>
            <a:endCxn id="15" idx="1"/>
          </p:cNvCxnSpPr>
          <p:nvPr/>
        </p:nvCxnSpPr>
        <p:spPr>
          <a:xfrm flipV="1">
            <a:off x="3346704" y="4423620"/>
            <a:ext cx="1663719" cy="78495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tangolo arrotondato 37"/>
          <p:cNvSpPr/>
          <p:nvPr/>
        </p:nvSpPr>
        <p:spPr>
          <a:xfrm>
            <a:off x="2304288" y="4414476"/>
            <a:ext cx="1508760" cy="550188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/>
              <p:cNvSpPr txBox="1"/>
              <p:nvPr/>
            </p:nvSpPr>
            <p:spPr>
              <a:xfrm>
                <a:off x="7864259" y="2962620"/>
                <a:ext cx="3746549" cy="3098721"/>
              </a:xfrm>
              <a:prstGeom prst="round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L’</a:t>
                </a:r>
                <a:r>
                  <a:rPr lang="it-IT" sz="1600" i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information gain</a:t>
                </a: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uno scalare che indica “quanto è conveniente” esplorare quella cella:</a:t>
                </a:r>
                <a:b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 </a:t>
                </a:r>
                <a:r>
                  <a:rPr lang="it-IT" sz="1600" i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Info-gain = 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−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𝛼𝜔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𝜌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la priorità della cella,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la sua utilità,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il tempo in secondi stimato per raggiungere la cella sfruttando il percorso più breve.</a:t>
                </a:r>
                <a:b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uno scalare che stabilisce quanto il costo del cammino deve influire sulla scelta della cella obiettivo</a:t>
                </a:r>
              </a:p>
            </p:txBody>
          </p:sp>
        </mc:Choice>
        <mc:Fallback xmlns="">
          <p:sp>
            <p:nvSpPr>
              <p:cNvPr id="39" name="CasellaDiTesto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259" y="2962620"/>
                <a:ext cx="3746549" cy="309872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526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Robot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comportamento dell’agente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05001"/>
            <a:ext cx="6895636" cy="4742920"/>
          </a:xfrm>
          <a:prstGeom prst="rect">
            <a:avLst/>
          </a:prstGeom>
        </p:spPr>
      </p:pic>
      <p:sp>
        <p:nvSpPr>
          <p:cNvPr id="40" name="Rettangolo arrotondato 39"/>
          <p:cNvSpPr/>
          <p:nvPr/>
        </p:nvSpPr>
        <p:spPr>
          <a:xfrm>
            <a:off x="2468880" y="5650992"/>
            <a:ext cx="1166686" cy="474386"/>
          </a:xfrm>
          <a:prstGeom prst="round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ttangolo arrotondato 40"/>
              <p:cNvSpPr/>
              <p:nvPr/>
            </p:nvSpPr>
            <p:spPr>
              <a:xfrm>
                <a:off x="7864259" y="2331525"/>
                <a:ext cx="3746549" cy="3889871"/>
              </a:xfrm>
              <a:prstGeom prst="round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L’utilità della cella obiettivo viene posta pari a -</a:t>
                </a:r>
                <a14:m>
                  <m:oMath xmlns:m="http://schemas.openxmlformats.org/officeDocument/2006/math">
                    <m:r>
                      <a:rPr lang="it-IT" sz="16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∞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modo che altri robot non la scelgano. L’utilità del vicinato di </a:t>
                </a:r>
                <a:r>
                  <a:rPr lang="it-IT" sz="1600" i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Moore</a:t>
                </a:r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viene diminuita secondo la formula: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𝜇</m:t>
                      </m:r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∙</m:t>
                      </m:r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𝛾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𝒅</m:t>
                          </m:r>
                        </m:num>
                        <m:den>
                          <m:r>
                            <a:rPr lang="it-IT" sz="16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𝒓</m:t>
                          </m:r>
                        </m:den>
                      </m:f>
                    </m:oMath>
                  </m:oMathPara>
                </a14:m>
                <a:endParaRPr lang="it-IT" sz="16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it-IT" sz="1600" i="1" dirty="0">
                  <a:solidFill>
                    <a:schemeClr val="tx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𝜇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l’utilità della cella,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𝒅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la distanza tra le due celle, </a:t>
                </a:r>
                <a14:m>
                  <m:oMath xmlns:m="http://schemas.openxmlformats.org/officeDocument/2006/math">
                    <m:r>
                      <a:rPr lang="it-IT" sz="16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𝒓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il raggio di percezione del robot.</a:t>
                </a:r>
                <a:b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it-IT" sz="16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un reale che varia nell’intervallo [0,1] e stabilisce quanto l’utilità deve essere diminuita.</a:t>
                </a:r>
              </a:p>
              <a:p>
                <a:endParaRPr lang="it-IT" sz="16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1" name="Rettangolo arrotondato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259" y="2331525"/>
                <a:ext cx="3746549" cy="388987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/>
          <p:cNvSpPr txBox="1"/>
          <p:nvPr/>
        </p:nvSpPr>
        <p:spPr>
          <a:xfrm>
            <a:off x="581192" y="2560677"/>
            <a:ext cx="2536581" cy="173664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Viene calcolata tutta la sequenza delle celle da attraversare. Per tale operazione si sfrutta il grafo condiviso tra i robot e l’algoritmo di </a:t>
            </a:r>
            <a:r>
              <a:rPr lang="it-IT" sz="16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Dijkstra</a:t>
            </a:r>
            <a:endParaRPr lang="it-IT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Connettore 4 2"/>
          <p:cNvCxnSpPr>
            <a:endCxn id="12" idx="2"/>
          </p:cNvCxnSpPr>
          <p:nvPr/>
        </p:nvCxnSpPr>
        <p:spPr>
          <a:xfrm rot="16200000" flipV="1">
            <a:off x="1107681" y="5039125"/>
            <a:ext cx="2165390" cy="681786"/>
          </a:xfrm>
          <a:prstGeom prst="bentConnector3">
            <a:avLst>
              <a:gd name="adj1" fmla="val 74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/>
          <p:cNvSpPr txBox="1"/>
          <p:nvPr/>
        </p:nvSpPr>
        <p:spPr>
          <a:xfrm>
            <a:off x="3366624" y="1905001"/>
            <a:ext cx="2536581" cy="1464231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Spostarsi tra due celle richiede più di uno </a:t>
            </a:r>
            <a:r>
              <a:rPr lang="it-IT" sz="1600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tale operazione può essere interrotta solo se si presentano dei fallimenti</a:t>
            </a:r>
          </a:p>
        </p:txBody>
      </p:sp>
      <p:cxnSp>
        <p:nvCxnSpPr>
          <p:cNvPr id="18" name="Connettore 4 17"/>
          <p:cNvCxnSpPr/>
          <p:nvPr/>
        </p:nvCxnSpPr>
        <p:spPr>
          <a:xfrm rot="16200000" flipV="1">
            <a:off x="2895606" y="4273190"/>
            <a:ext cx="2612926" cy="805012"/>
          </a:xfrm>
          <a:prstGeom prst="bentConnector3">
            <a:avLst>
              <a:gd name="adj1" fmla="val -33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/>
          <p:cNvSpPr txBox="1"/>
          <p:nvPr/>
        </p:nvSpPr>
        <p:spPr>
          <a:xfrm>
            <a:off x="8306718" y="5029580"/>
            <a:ext cx="3304090" cy="1191816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Anche l’esplorazione richiede più </a:t>
            </a:r>
            <a:r>
              <a:rPr lang="it-IT" sz="1600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poiché il robot deve muoversi per un’area di 9 m</a:t>
            </a:r>
            <a:r>
              <a:rPr lang="it-IT" sz="1600" baseline="30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it-IT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utilizzando i suoi sensori alla ricerca di feriti</a:t>
            </a:r>
            <a:endParaRPr lang="it-IT" sz="1600" baseline="30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Connettore 2 31"/>
          <p:cNvCxnSpPr>
            <a:endCxn id="35" idx="1"/>
          </p:cNvCxnSpPr>
          <p:nvPr/>
        </p:nvCxnSpPr>
        <p:spPr>
          <a:xfrm>
            <a:off x="7329488" y="5617369"/>
            <a:ext cx="977230" cy="8119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89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Robot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metodi di </a:t>
            </a:r>
            <a:r>
              <a:rPr lang="it-IT" sz="3000" dirty="0" err="1">
                <a:latin typeface="Cambria" panose="02040503050406030204" pitchFamily="18" charset="0"/>
                <a:ea typeface="Cambria" panose="02040503050406030204" pitchFamily="18" charset="0"/>
              </a:rPr>
              <a:t>prioritizzazione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1061524"/>
          </a:xfrm>
        </p:spPr>
        <p:txBody>
          <a:bodyPr anchor="t" anchorCtr="0">
            <a:normAutofit lnSpcReduction="10000"/>
          </a:bodyPr>
          <a:lstStyle/>
          <a:p>
            <a:pPr algn="ctr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Quando un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ferito segnala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sua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presenza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è probabile che nelle sue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vicinanze ci siano altri feriti</a:t>
            </a:r>
          </a:p>
          <a:p>
            <a:pPr lvl="1" algn="ctr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Risulta necessario fare in modo che i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robot prediligano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l’esplorazione di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tali celle</a:t>
            </a:r>
            <a:b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senza inficiare sulle </a:t>
            </a:r>
            <a:r>
              <a:rPr lang="it-IT" sz="1800" i="1" dirty="0"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complessive del sistema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581191" y="3496732"/>
            <a:ext cx="4952831" cy="112371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cella in cui il ferito ha segnalato la sua presenza ha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priorità pari a 1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le celle del suo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vicinato pari a ⅓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66957" y="4742098"/>
            <a:ext cx="792000" cy="79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581191" y="5655752"/>
                <a:ext cx="4952831" cy="783193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 base al valore di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tutti i robot 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potrebbero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convergere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verso tali celle</a:t>
                </a:r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1" y="5655752"/>
                <a:ext cx="4952831" cy="783193"/>
              </a:xfrm>
              <a:prstGeom prst="roundRect">
                <a:avLst/>
              </a:prstGeom>
              <a:blipFill rotWithShape="0">
                <a:blip r:embed="rId3"/>
                <a:stretch>
                  <a:fillRect l="-244" r="-244" b="-6015"/>
                </a:stretch>
              </a:blipFill>
              <a:ln w="28575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6657976" y="3496732"/>
                <a:ext cx="4952831" cy="1123712"/>
              </a:xfrm>
              <a:prstGeom prst="roundRect">
                <a:avLst/>
              </a:prstGeom>
              <a:ln w="28575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La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cella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cui il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ferito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ha segnalato la sua presenza ha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priorità pari 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it-IT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</m:t>
                    </m:r>
                    <m:r>
                      <a:rPr lang="it-IT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6∙</m:t>
                    </m:r>
                    <m:r>
                      <a:rPr lang="it-IT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𝑤𝑖𝑓𝑖</m:t>
                    </m:r>
                    <m:r>
                      <a:rPr lang="it-IT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𝑟𝑎𝑛𝑔𝑒</m:t>
                    </m:r>
                  </m:oMath>
                </a14:m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le celle del suo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vicinato pari 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</a:t>
                </a:r>
                <a14:m>
                  <m:oMath xmlns:m="http://schemas.openxmlformats.org/officeDocument/2006/math"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it-IT" sz="20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∙6</m:t>
                    </m:r>
                  </m:oMath>
                </a14:m>
                <a:endParaRPr lang="it-IT" sz="2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7976" y="3496732"/>
                <a:ext cx="4952831" cy="1123712"/>
              </a:xfrm>
              <a:prstGeom prst="roundRect">
                <a:avLst/>
              </a:prstGeom>
              <a:blipFill rotWithShape="0">
                <a:blip r:embed="rId4"/>
                <a:stretch>
                  <a:fillRect r="-122" b="-2646"/>
                </a:stretch>
              </a:blipFill>
              <a:ln w="28575"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71140" y="4742098"/>
            <a:ext cx="792000" cy="792000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6657977" y="5653654"/>
            <a:ext cx="4952830" cy="783193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Solo i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robot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 nel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raggio del ripetitore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tenderanno ad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esplorare tale area</a:t>
            </a:r>
          </a:p>
        </p:txBody>
      </p:sp>
      <p:cxnSp>
        <p:nvCxnSpPr>
          <p:cNvPr id="16" name="Connettore 4 15"/>
          <p:cNvCxnSpPr>
            <a:stCxn id="5" idx="2"/>
            <a:endCxn id="6" idx="0"/>
          </p:cNvCxnSpPr>
          <p:nvPr/>
        </p:nvCxnSpPr>
        <p:spPr>
          <a:xfrm rot="5400000">
            <a:off x="4377838" y="1778569"/>
            <a:ext cx="397932" cy="303839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4 17"/>
          <p:cNvCxnSpPr>
            <a:stCxn id="5" idx="2"/>
            <a:endCxn id="9" idx="0"/>
          </p:cNvCxnSpPr>
          <p:nvPr/>
        </p:nvCxnSpPr>
        <p:spPr>
          <a:xfrm rot="16200000" flipH="1">
            <a:off x="7416230" y="1778570"/>
            <a:ext cx="397932" cy="303839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06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Robot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possibilità di fallimento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540671"/>
          </a:xfrm>
        </p:spPr>
        <p:txBody>
          <a:bodyPr anchor="t" anchorCtr="0">
            <a:normAutofit/>
          </a:bodyPr>
          <a:lstStyle/>
          <a:p>
            <a:pPr algn="ctr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Sono stati considerati due casi di fallimento nei quali il sistema stesso può reagire a tale evento</a:t>
            </a: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581192" y="2975358"/>
            <a:ext cx="4952831" cy="4426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 ripetitore disposto è difettoso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6657977" y="2981371"/>
            <a:ext cx="4952831" cy="442674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danneggiano dei sistemi di un robot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484743" y="3569465"/>
            <a:ext cx="50492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robot sono in grado di riconoscere se il ripetitore appena rilasciato è difettoso</a:t>
            </a:r>
          </a:p>
          <a:p>
            <a:pPr marL="34290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Nel caso lo sia, dopo averlo verificato, il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robot dovrà rilasciare un altro ripetitore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nella stessa area</a:t>
            </a:r>
          </a:p>
          <a:p>
            <a:pPr marL="34290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 è assunto che la probabilità che un ripetitore sia difettosa è pari a 10</a:t>
            </a:r>
            <a:r>
              <a:rPr lang="it-IT" sz="2000" baseline="30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-8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perché si assume che vi siano dei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controlli precedenti</a:t>
            </a:r>
            <a:endParaRPr lang="it-IT" sz="2000" b="1" baseline="30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6577071" y="3569465"/>
            <a:ext cx="50337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Poiché vi è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ridondanza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delle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schede di rete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si assume che qualunque sia il fallimento il robot rimanga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grado di comunicare</a:t>
            </a:r>
          </a:p>
          <a:p>
            <a:pPr marL="34290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 robot, mediante la rete,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segnalerà il danno subito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la sua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posizione</a:t>
            </a:r>
          </a:p>
          <a:p>
            <a:pPr marL="34290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Inoltre,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ripristinerà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condizioni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della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cella obiettivo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(se ne possedeva una), così da permettere ad altri robot di esplorarla</a:t>
            </a:r>
          </a:p>
          <a:p>
            <a:pPr marL="342900" indent="-342900">
              <a:buClr>
                <a:schemeClr val="accent2"/>
              </a:buClr>
              <a:buFont typeface="Courier New" panose="02070309020205020404" pitchFamily="49" charset="0"/>
              <a:buChar char="o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probabilità di fallimento è pari a 10</a:t>
            </a:r>
            <a:r>
              <a:rPr lang="it-IT" sz="2000" baseline="30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-8</a:t>
            </a:r>
            <a:endParaRPr lang="it-IT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266080" y="2307611"/>
            <a:ext cx="9740747" cy="3779758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Non sono stati contemplati i casi in cui sia un ripetitore già attivo a fallire, in quanto il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ripristino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deve essere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effettuato direttamente dall’uomo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ctr"/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Tale necessità deriva dal fatto che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non è possibile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stabilire una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buona strategia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per un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ripristino autonomo della rete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ctr"/>
            <a:endParaRPr lang="it-IT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ridondanza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delle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schede di rete 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permette di garantire che i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robot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siano </a:t>
            </a:r>
            <a:r>
              <a:rPr lang="it-IT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sempre in grado di comunicare, 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pagando un costo aggiuntivo ridotto. Così facendo, non bisogna contemplare casistiche di fallimento dei sistemi di comunicazione.</a:t>
            </a:r>
          </a:p>
        </p:txBody>
      </p:sp>
    </p:spTree>
    <p:extLst>
      <p:ext uri="{BB962C8B-B14F-4D97-AF65-F5344CB8AC3E}">
        <p14:creationId xmlns:p14="http://schemas.microsoft.com/office/powerpoint/2010/main" val="426975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/>
      <p:bldP spid="9" grpId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Metodologia di interazione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la nostra proposta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511191"/>
          </a:xfrm>
        </p:spPr>
        <p:txBody>
          <a:bodyPr anchor="t" anchorCtr="0"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L’interazione tra gli agenti è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mediata da un artefatto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: un server/pc collegato al ripetitore madre</a:t>
            </a: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44" y="5203079"/>
            <a:ext cx="1260000" cy="126000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41653"/>
            <a:ext cx="1260000" cy="1260000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000" y="2681653"/>
            <a:ext cx="900000" cy="900000"/>
          </a:xfrm>
          <a:prstGeom prst="rect">
            <a:avLst/>
          </a:prstGeom>
        </p:spPr>
      </p:pic>
      <p:sp>
        <p:nvSpPr>
          <p:cNvPr id="14" name="Figura a mano libera 13"/>
          <p:cNvSpPr/>
          <p:nvPr/>
        </p:nvSpPr>
        <p:spPr>
          <a:xfrm>
            <a:off x="6604490" y="3573803"/>
            <a:ext cx="233026" cy="545307"/>
          </a:xfrm>
          <a:custGeom>
            <a:avLst/>
            <a:gdLst>
              <a:gd name="connsiteX0" fmla="*/ 121510 w 233026"/>
              <a:gd name="connsiteY0" fmla="*/ 0 h 545307"/>
              <a:gd name="connsiteX1" fmla="*/ 2448 w 233026"/>
              <a:gd name="connsiteY1" fmla="*/ 45244 h 545307"/>
              <a:gd name="connsiteX2" fmla="*/ 219141 w 233026"/>
              <a:gd name="connsiteY2" fmla="*/ 147638 h 545307"/>
              <a:gd name="connsiteX3" fmla="*/ 2448 w 233026"/>
              <a:gd name="connsiteY3" fmla="*/ 326232 h 545307"/>
              <a:gd name="connsiteX4" fmla="*/ 231048 w 233026"/>
              <a:gd name="connsiteY4" fmla="*/ 388144 h 545307"/>
              <a:gd name="connsiteX5" fmla="*/ 121510 w 233026"/>
              <a:gd name="connsiteY5" fmla="*/ 545307 h 54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026" h="545307">
                <a:moveTo>
                  <a:pt x="121510" y="0"/>
                </a:moveTo>
                <a:cubicBezTo>
                  <a:pt x="53843" y="10319"/>
                  <a:pt x="-13824" y="20638"/>
                  <a:pt x="2448" y="45244"/>
                </a:cubicBezTo>
                <a:cubicBezTo>
                  <a:pt x="18720" y="69850"/>
                  <a:pt x="219141" y="100807"/>
                  <a:pt x="219141" y="147638"/>
                </a:cubicBezTo>
                <a:cubicBezTo>
                  <a:pt x="219141" y="194469"/>
                  <a:pt x="464" y="286148"/>
                  <a:pt x="2448" y="326232"/>
                </a:cubicBezTo>
                <a:cubicBezTo>
                  <a:pt x="4432" y="366316"/>
                  <a:pt x="211204" y="351632"/>
                  <a:pt x="231048" y="388144"/>
                </a:cubicBezTo>
                <a:cubicBezTo>
                  <a:pt x="250892" y="424656"/>
                  <a:pt x="114763" y="541338"/>
                  <a:pt x="121510" y="545307"/>
                </a:cubicBezTo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54" y="2777939"/>
            <a:ext cx="1080000" cy="1080000"/>
          </a:xfrm>
          <a:prstGeom prst="rect">
            <a:avLst/>
          </a:prstGeom>
        </p:spPr>
      </p:pic>
      <p:sp>
        <p:nvSpPr>
          <p:cNvPr id="16" name="Rettangolo 15"/>
          <p:cNvSpPr/>
          <p:nvPr/>
        </p:nvSpPr>
        <p:spPr>
          <a:xfrm>
            <a:off x="8826854" y="5653079"/>
            <a:ext cx="360000" cy="3600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ttangolo 16"/>
          <p:cNvSpPr/>
          <p:nvPr/>
        </p:nvSpPr>
        <p:spPr>
          <a:xfrm>
            <a:off x="9186854" y="5653079"/>
            <a:ext cx="360000" cy="3600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/>
          <p:cNvSpPr/>
          <p:nvPr/>
        </p:nvSpPr>
        <p:spPr>
          <a:xfrm>
            <a:off x="9546854" y="5653079"/>
            <a:ext cx="360000" cy="3600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ttore 1 19"/>
          <p:cNvCxnSpPr>
            <a:stCxn id="10" idx="3"/>
            <a:endCxn id="15" idx="1"/>
          </p:cNvCxnSpPr>
          <p:nvPr/>
        </p:nvCxnSpPr>
        <p:spPr>
          <a:xfrm flipV="1">
            <a:off x="7356000" y="3317939"/>
            <a:ext cx="1470854" cy="125371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>
            <a:stCxn id="10" idx="3"/>
            <a:endCxn id="16" idx="1"/>
          </p:cNvCxnSpPr>
          <p:nvPr/>
        </p:nvCxnSpPr>
        <p:spPr>
          <a:xfrm>
            <a:off x="7356000" y="4571653"/>
            <a:ext cx="1470854" cy="126142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>
            <a:stCxn id="10" idx="1"/>
          </p:cNvCxnSpPr>
          <p:nvPr/>
        </p:nvCxnSpPr>
        <p:spPr>
          <a:xfrm flipH="1" flipV="1">
            <a:off x="3091144" y="3311653"/>
            <a:ext cx="3004856" cy="126000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/>
          <p:cNvSpPr txBox="1"/>
          <p:nvPr/>
        </p:nvSpPr>
        <p:spPr>
          <a:xfrm rot="1372441">
            <a:off x="3283602" y="3711752"/>
            <a:ext cx="279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Prima di stabilire la nuova cella obiettivo</a:t>
            </a:r>
          </a:p>
        </p:txBody>
      </p:sp>
      <p:cxnSp>
        <p:nvCxnSpPr>
          <p:cNvPr id="34" name="Connettore 2 33"/>
          <p:cNvCxnSpPr>
            <a:stCxn id="10" idx="1"/>
          </p:cNvCxnSpPr>
          <p:nvPr/>
        </p:nvCxnSpPr>
        <p:spPr>
          <a:xfrm flipH="1">
            <a:off x="3091144" y="4571653"/>
            <a:ext cx="3004856" cy="1081426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/>
          <p:cNvSpPr txBox="1"/>
          <p:nvPr/>
        </p:nvSpPr>
        <p:spPr>
          <a:xfrm rot="20410383">
            <a:off x="3067729" y="4898026"/>
            <a:ext cx="279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Aggiorna i dati locali</a:t>
            </a:r>
          </a:p>
        </p:txBody>
      </p:sp>
      <p:cxnSp>
        <p:nvCxnSpPr>
          <p:cNvPr id="37" name="Connettore 2 36"/>
          <p:cNvCxnSpPr/>
          <p:nvPr/>
        </p:nvCxnSpPr>
        <p:spPr>
          <a:xfrm flipV="1">
            <a:off x="3103741" y="4950243"/>
            <a:ext cx="2947016" cy="106283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/>
          <p:cNvSpPr txBox="1"/>
          <p:nvPr/>
        </p:nvSpPr>
        <p:spPr>
          <a:xfrm rot="20410383">
            <a:off x="3263359" y="5171473"/>
            <a:ext cx="279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Condivide le nuove informazioni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44" y="2688727"/>
            <a:ext cx="1260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7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32" grpId="0"/>
      <p:bldP spid="35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Inferenza dei parametri -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motivazioni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46000" y="4902506"/>
            <a:ext cx="900000" cy="9000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2989243" y="5960126"/>
            <a:ext cx="621351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Processo di ottimizzazione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variante automatica di PSO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E52E2B75-CA45-4117-A3A1-9E9D32618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037275"/>
                <a:ext cx="11029615" cy="2865231"/>
              </a:xfrm>
            </p:spPr>
            <p:txBody>
              <a:bodyPr anchor="t" anchorCtr="0">
                <a:normAutofit lnSpcReduction="10000"/>
              </a:bodyPr>
              <a:lstStyle/>
              <a:p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Dato che il sistema deve essere utilizzato in 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situazioni critiche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si auspica che l’esplorazione di tutto il territorio sia portata a termine nel 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minor tempo possibile</a:t>
                </a:r>
              </a:p>
              <a:p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Il 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comportamento emergente 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del sistema 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dipende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dal valore di alcuni parametri, in particolare: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𝜶</m:t>
                    </m:r>
                  </m:oMath>
                </a14:m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𝜸</m:t>
                    </m:r>
                  </m:oMath>
                </a14:m>
                <a:endParaRPr lang="it-IT" sz="2000" b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lvl="1">
                  <a:buSzPct val="100000"/>
                  <a:buFont typeface="Arial" panose="020B0604020202020204" pitchFamily="34" charset="0"/>
                  <a:buChar char="•"/>
                </a:pPr>
                <a:r>
                  <a:rPr lang="it-IT" sz="18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Il primo stabilisce quanto il costo del cammino influisce sulla scelta della cella obiettivo, il secondo quanto l’utilità delle celle del vicinato della cella obiettivo viene diminuita</a:t>
                </a:r>
              </a:p>
              <a:p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Altre caratteristiche 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potrebbero 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modificare il comportamento 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del sistema: il numero di robot utilizzati e il loro raggio di percezione</a:t>
                </a:r>
              </a:p>
              <a:p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Il 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valore di alcuni parametri 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potrebbe 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influire il valore ottimo di altri </a:t>
                </a:r>
              </a:p>
              <a:p>
                <a:endParaRPr lang="it-IT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E52E2B75-CA45-4117-A3A1-9E9D32618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037275"/>
                <a:ext cx="11029615" cy="2865231"/>
              </a:xfrm>
              <a:blipFill>
                <a:blip r:embed="rId3"/>
                <a:stretch>
                  <a:fillRect l="-276" t="-2128" b="-6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1225626" y="2479619"/>
                <a:ext cx="9740747" cy="3148309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𝑆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=0</m:t>
                          </m:r>
                        </m:sub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sup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𝑛</m:t>
                          </m:r>
                          <m:r>
                            <a:rPr lang="it-IT" sz="2800" b="0" i="1" baseline="-2500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𝑖𝑠</m:t>
                          </m:r>
                        </m:e>
                      </m:nary>
                    </m:oMath>
                  </m:oMathPara>
                </a14:m>
                <a:endParaRPr lang="it-IT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endParaRPr lang="it-IT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 algn="ctr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𝑆</m:t>
                    </m:r>
                  </m:oMath>
                </a14:m>
                <a:r>
                  <a:rPr lang="it-IT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è il numero totale di</a:t>
                </a:r>
                <a:r>
                  <a:rPr lang="it-IT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4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it-IT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richiesti dalla simulazione</a:t>
                </a:r>
              </a:p>
              <a:p>
                <a:pPr marL="342900" indent="-342900" algn="ctr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</m:oMath>
                </a14:m>
                <a:r>
                  <a:rPr lang="it-IT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è il numero totale di robot</a:t>
                </a:r>
              </a:p>
              <a:p>
                <a:pPr marL="342900" indent="-342900" algn="ctr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24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it-IT" sz="2400" i="1" baseline="-250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𝑖𝑠</m:t>
                    </m:r>
                  </m:oMath>
                </a14:m>
                <a:r>
                  <a:rPr lang="it-IT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è il numero totale di robot in stato di </a:t>
                </a:r>
                <a:r>
                  <a:rPr lang="it-IT" sz="24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idling</a:t>
                </a:r>
                <a:r>
                  <a:rPr lang="it-IT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al </a:t>
                </a:r>
                <a:r>
                  <a:rPr lang="it-IT" sz="24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it-IT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-esimo </a:t>
                </a:r>
                <a:r>
                  <a:rPr lang="it-IT" sz="24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endParaRPr lang="it-IT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626" y="2479619"/>
                <a:ext cx="9740747" cy="3148309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48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 uiExpand="1" build="p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1964267" y="5012266"/>
            <a:ext cx="108119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900" dirty="0"/>
          </a:p>
        </p:txBody>
      </p:sp>
      <p:sp>
        <p:nvSpPr>
          <p:cNvPr id="10" name="AutoShape 9" descr="blob:https://web.telegram.org/c473d82c-8ef3-4f14-9780-958e6f609baf"/>
          <p:cNvSpPr>
            <a:spLocks noChangeAspect="1" noChangeArrowheads="1"/>
          </p:cNvSpPr>
          <p:nvPr/>
        </p:nvSpPr>
        <p:spPr bwMode="auto">
          <a:xfrm>
            <a:off x="1371600" y="29125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900"/>
          </a:p>
        </p:txBody>
      </p:sp>
      <p:sp>
        <p:nvSpPr>
          <p:cNvPr id="11" name="AutoShape 8" descr="blob:https://web.telegram.org/dc502d04-b907-430b-ac78-8d46e680c56f"/>
          <p:cNvSpPr>
            <a:spLocks noChangeAspect="1" noChangeArrowheads="1"/>
          </p:cNvSpPr>
          <p:nvPr/>
        </p:nvSpPr>
        <p:spPr bwMode="auto">
          <a:xfrm>
            <a:off x="1435100" y="249660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900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 err="1">
                <a:latin typeface="Cambria" panose="02040503050406030204" pitchFamily="18" charset="0"/>
                <a:ea typeface="Cambria" panose="02040503050406030204" pitchFamily="18" charset="0"/>
              </a:rPr>
              <a:t>outline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4255815"/>
          </a:xfrm>
        </p:spPr>
        <p:txBody>
          <a:bodyPr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Introduzione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Stato dell’arte</a:t>
            </a:r>
          </a:p>
          <a:p>
            <a:r>
              <a:rPr lang="it-IT" sz="2000">
                <a:latin typeface="Calibri" panose="020F0502020204030204" pitchFamily="34" charset="0"/>
                <a:cs typeface="Calibri" panose="020F0502020204030204" pitchFamily="34" charset="0"/>
              </a:rPr>
              <a:t>Obiettivi</a:t>
            </a: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Componenti del modello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Inferenza dei parametri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Risultati</a:t>
            </a: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2010440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id="{E52E2B75-CA45-4117-A3A1-9E9D326188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1193" y="2037275"/>
                <a:ext cx="11029615" cy="4550812"/>
              </a:xfrm>
            </p:spPr>
            <p:txBody>
              <a:bodyPr anchor="t" anchorCtr="0">
                <a:normAutofit lnSpcReduction="10000"/>
              </a:bodyPr>
              <a:lstStyle/>
              <a:p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 tempi per l’esecuzione di una simulazione con una mappa di 333x333 celle sono risultati 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impraticabili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la singola simulazione richiede ore</a:t>
                </a:r>
              </a:p>
              <a:p>
                <a:pPr lvl="1">
                  <a:buSzPct val="100000"/>
                  <a:buFont typeface="Arial" panose="020B0604020202020204" pitchFamily="34" charset="0"/>
                  <a:buChar char="•"/>
                </a:pPr>
                <a:r>
                  <a:rPr lang="it-I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PSO richiede che venga effettuato un numero di </a:t>
                </a:r>
                <a:r>
                  <a:rPr lang="it-IT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simulazioni nell’ordine delle centinaia</a:t>
                </a:r>
              </a:p>
              <a:p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Abbiamo deciso di 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ridurre il problema in scala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considerando che i valori di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𝜶</m:t>
                    </m:r>
                  </m:oMath>
                </a14:m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𝜸</m:t>
                    </m:r>
                    <m:r>
                      <a:rPr lang="it-IT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influiscono delle 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scelte “locali” 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dei robot</a:t>
                </a:r>
                <a:r>
                  <a:rPr lang="it-IT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e che le dimensioni della mappa non influenzano i loro valori ottimi</a:t>
                </a:r>
              </a:p>
              <a:p>
                <a:pPr lvl="1">
                  <a:buSzPct val="100000"/>
                  <a:buFont typeface="Arial" panose="020B0604020202020204" pitchFamily="34" charset="0"/>
                  <a:buChar char="•"/>
                </a:pPr>
                <a:r>
                  <a:rPr lang="it-I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Si è passati quindi a una mappa 30x30; i </a:t>
                </a:r>
                <a:r>
                  <a:rPr lang="it-IT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tempi </a:t>
                </a:r>
                <a:r>
                  <a:rPr lang="it-I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richiesti dal processo sono comunque </a:t>
                </a:r>
                <a:r>
                  <a:rPr lang="it-IT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risultati significativi</a:t>
                </a:r>
                <a:r>
                  <a:rPr lang="it-I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quindi </a:t>
                </a:r>
                <a:r>
                  <a:rPr lang="it-IT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PSO è stato eseguito una sola volta</a:t>
                </a:r>
              </a:p>
              <a:p>
                <a:r>
                  <a:rPr lang="it-IT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Gli intervalli di valori assumibili dei parametri sono i seguenti: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it-I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[1,6] il numero di robot da dispiegare (arrotondato all’intero più vicino)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it-I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[1,10] raggio di percezione del robot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it-I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[10</a:t>
                </a:r>
                <a:r>
                  <a:rPr lang="it-IT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-3</a:t>
                </a:r>
                <a:r>
                  <a:rPr lang="it-I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,10] per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it-IT" sz="1800" baseline="30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it-I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[0,1] per </a:t>
                </a:r>
                <a14:m>
                  <m:oMath xmlns:m="http://schemas.openxmlformats.org/officeDocument/2006/math">
                    <m:r>
                      <a:rPr lang="it-IT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it-IT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Segnaposto contenut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52E2B75-CA45-4117-A3A1-9E9D326188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3" y="2037275"/>
                <a:ext cx="11029615" cy="4550812"/>
              </a:xfrm>
              <a:blipFill rotWithShape="0">
                <a:blip r:embed="rId3"/>
                <a:stretch>
                  <a:fillRect l="-276" t="-133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Inferenza dei parametri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problemi e risultati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CasellaDiTesto 1"/>
          <p:cNvSpPr txBox="1"/>
          <p:nvPr/>
        </p:nvSpPr>
        <p:spPr>
          <a:xfrm>
            <a:off x="7855028" y="4814371"/>
            <a:ext cx="124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6 robot</a:t>
            </a:r>
            <a:endParaRPr lang="it-IT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638100" y="5172686"/>
            <a:ext cx="233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6 celle come raggio</a:t>
            </a:r>
            <a:endParaRPr lang="it-IT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2588961" y="5553035"/>
            <a:ext cx="1156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8.233</a:t>
            </a:r>
            <a:endParaRPr lang="it-IT" b="1" baseline="300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2236425" y="5922367"/>
            <a:ext cx="111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0.65</a:t>
            </a:r>
            <a:endParaRPr lang="it-IT" b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649776" y="2348605"/>
            <a:ext cx="8892448" cy="163121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1296000" rtlCol="0">
            <a:spAutoFit/>
          </a:bodyPr>
          <a:lstStyle/>
          <a:p>
            <a:r>
              <a:rPr lang="it-IT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Anche se il processo è stato eseguito una sola volta, possiamo considerare affidabili i risultati, poiché ha presentato convergenza fin dalle iterazioni 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trovando configurazioni significativamente migliori</a:t>
            </a:r>
            <a:r>
              <a:rPr lang="it-IT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it-IT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Valutando i tempi impiegati dal sistema con i parametri ottimi, tali tempi sono </a:t>
            </a:r>
            <a:r>
              <a:rPr lang="it-IT" sz="20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prossimi al minimo tempo necessario</a:t>
            </a:r>
            <a:r>
              <a:rPr lang="it-IT" sz="20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1" name="Immagine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279" y="262421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9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Risultati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analisi macroscopiche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000256"/>
            <a:ext cx="5951810" cy="446385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800" y="2721600"/>
            <a:ext cx="5266063" cy="3949547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0" y="2720469"/>
            <a:ext cx="5265600" cy="394920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552944" y="1930147"/>
            <a:ext cx="7086112" cy="715089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Il numero di ripetitori rilasciati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non dipende solo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dalle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dimensioni del territorio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, ma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anche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dal </a:t>
            </a:r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numero di robot 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impiegati nell’esplorazione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6533003" y="2493247"/>
            <a:ext cx="507780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 valori in rosso sono la media del valore di </a:t>
            </a:r>
            <a:r>
              <a:rPr lang="it-IT" sz="20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fitness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 nero (poco visibili) sono rappresentati gli </a:t>
            </a:r>
            <a:r>
              <a:rPr lang="it-IT" sz="2000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errorbar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rispetto alle deviazioni standard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it-IT" sz="20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un numero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basso di robot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tempi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esplorazione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calano significativamente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un numero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alto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 robot i tempi non diminuiscono di molto e il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numero di robot in </a:t>
            </a:r>
            <a:r>
              <a:rPr lang="it-IT" sz="2000" b="1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idling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nelle ultime iterazioni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penalizza il valore di </a:t>
            </a:r>
            <a:r>
              <a:rPr lang="it-IT" sz="2000" b="1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fitness</a:t>
            </a:r>
            <a:endParaRPr lang="it-IT" sz="2000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2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A9EEA6F2-3B94-4E48-92B7-85D4D7273D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702156"/>
                <a:ext cx="11029616" cy="1013800"/>
              </a:xfrm>
            </p:spPr>
            <p:txBody>
              <a:bodyPr>
                <a:normAutofit/>
              </a:bodyPr>
              <a:lstStyle/>
              <a:p>
                <a:r>
                  <a:rPr lang="it-IT" sz="3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Risultati – </a:t>
                </a:r>
                <a:r>
                  <a:rPr lang="it-IT" sz="3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parametro </a:t>
                </a:r>
                <a14:m>
                  <m:oMath xmlns:m="http://schemas.openxmlformats.org/officeDocument/2006/math">
                    <m:r>
                      <a:rPr lang="it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it-IT" sz="3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xmlns="" id="{A9EEA6F2-3B94-4E48-92B7-85D4D7273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702156"/>
                <a:ext cx="11029616" cy="1013800"/>
              </a:xfrm>
              <a:blipFill rotWithShape="0">
                <a:blip r:embed="rId2"/>
                <a:stretch>
                  <a:fillRect l="-1657" b="-228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97" y="2258999"/>
            <a:ext cx="5265600" cy="394920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0" y="2001600"/>
            <a:ext cx="5952000" cy="4464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08" y="2258999"/>
            <a:ext cx="5265600" cy="3949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6533003" y="2032997"/>
                <a:ext cx="5077805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 ogni valore di </a:t>
                </a:r>
                <a14:m>
                  <m:oMath xmlns:m="http://schemas.openxmlformats.org/officeDocument/2006/math">
                    <m:r>
                      <a:rPr lang="it-IT" sz="20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sono state effettuate 10 simulazioni, nel grafico è riportata la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media dei costi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dei cammini scelti</a:t>
                </a:r>
              </a:p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endParaRPr lang="it-IT" sz="2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 un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valore nullo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i robot scelgono la cella obiettivo basandosi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solo sulla priorità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portando a percorrere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cammini più costosi 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aumentando il tempo di esplorazione</a:t>
                </a:r>
              </a:p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endParaRPr lang="it-IT" sz="2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 valori alti del parametri, i costi sono bassi durante i primi </a:t>
                </a:r>
                <a:r>
                  <a:rPr lang="it-IT" sz="2000" i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step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salvo incrementare verso la fine dell’esplorazione, quando rimangono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solo celle costose da raggiungere</a:t>
                </a:r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003" y="2032997"/>
                <a:ext cx="5077805" cy="4401205"/>
              </a:xfrm>
              <a:prstGeom prst="rect">
                <a:avLst/>
              </a:prstGeom>
              <a:blipFill>
                <a:blip r:embed="rId6"/>
                <a:stretch>
                  <a:fillRect l="-1080" t="-693" r="-1681" b="-15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85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001600"/>
            <a:ext cx="5952000" cy="44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A9EEA6F2-3B94-4E48-92B7-85D4D7273D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81192" y="702000"/>
                <a:ext cx="11029616" cy="1013800"/>
              </a:xfrm>
            </p:spPr>
            <p:txBody>
              <a:bodyPr>
                <a:normAutofit/>
              </a:bodyPr>
              <a:lstStyle/>
              <a:p>
                <a:r>
                  <a:rPr lang="it-IT" sz="3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Risultati – </a:t>
                </a:r>
                <a:r>
                  <a:rPr lang="it-IT" sz="3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parametro </a:t>
                </a:r>
                <a14:m>
                  <m:oMath xmlns:m="http://schemas.openxmlformats.org/officeDocument/2006/math">
                    <m:r>
                      <a:rPr lang="it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it-IT" sz="3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xmlns="" id="{A9EEA6F2-3B94-4E48-92B7-85D4D7273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192" y="702000"/>
                <a:ext cx="11029616" cy="1013800"/>
              </a:xfrm>
              <a:blipFill rotWithShape="0">
                <a:blip r:embed="rId3"/>
                <a:stretch>
                  <a:fillRect l="-1657" b="-228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/>
              <p:cNvSpPr txBox="1"/>
              <p:nvPr/>
            </p:nvSpPr>
            <p:spPr>
              <a:xfrm>
                <a:off x="1649776" y="2392673"/>
                <a:ext cx="8892448" cy="1569660"/>
              </a:xfrm>
              <a:prstGeom prst="rect">
                <a:avLst/>
              </a:prstGeom>
              <a:noFill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1296000" rtlCol="0">
                <a:spAutoFit/>
              </a:bodyPr>
              <a:lstStyle/>
              <a:p>
                <a:r>
                  <a:rPr lang="it-IT" sz="24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 alcuni test e considerazioni preliminari abbiamo notato che il comportamento emergente d’interesse (la distanza media tra i robot) influenzato da </a:t>
                </a:r>
                <a14:m>
                  <m:oMath xmlns:m="http://schemas.openxmlformats.org/officeDocument/2006/math">
                    <m:r>
                      <a:rPr lang="it-IT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𝛾</m:t>
                    </m:r>
                  </m:oMath>
                </a14:m>
                <a:r>
                  <a:rPr lang="it-IT" sz="24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è influenzato anche da </a:t>
                </a:r>
                <a14:m>
                  <m:oMath xmlns:m="http://schemas.openxmlformats.org/officeDocument/2006/math">
                    <m:r>
                      <a:rPr lang="it-IT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it-IT" sz="24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 dalla strategia di </a:t>
                </a:r>
                <a:r>
                  <a:rPr lang="it-IT" sz="2400" dirty="0" err="1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prioritizzazione</a:t>
                </a:r>
                <a:r>
                  <a:rPr lang="it-IT" sz="2400" dirty="0">
                    <a:solidFill>
                      <a:schemeClr val="accent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adottata.</a:t>
                </a:r>
              </a:p>
            </p:txBody>
          </p:sp>
        </mc:Choice>
        <mc:Fallback xmlns="">
          <p:sp>
            <p:nvSpPr>
              <p:cNvPr id="5" name="CasellaDiTes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776" y="2392673"/>
                <a:ext cx="8892448" cy="1569660"/>
              </a:xfrm>
              <a:prstGeom prst="rect">
                <a:avLst/>
              </a:prstGeom>
              <a:blipFill rotWithShape="0">
                <a:blip r:embed="rId4"/>
                <a:stretch>
                  <a:fillRect t="-2290" b="-68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45" y="2635230"/>
            <a:ext cx="1080000" cy="1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581192" y="4212353"/>
                <a:ext cx="11029616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 questi motivi sono stati eseguiti diversi test in diverse configurazioni del sistema:</a:t>
                </a:r>
              </a:p>
              <a:p>
                <a:pPr marL="800100" lvl="1" indent="-34290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 un valore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basso e il metodo di </a:t>
                </a:r>
                <a:r>
                  <a:rPr lang="it-IT" dirty="0" err="1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prioritizzazione</a:t>
                </a:r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non dipendente da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it-IT" dirty="0">
                  <a:solidFill>
                    <a:schemeClr val="tx2"/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800100" lvl="1" indent="-34290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 un valore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elevato e il metodo di </a:t>
                </a:r>
                <a:r>
                  <a:rPr lang="it-IT" dirty="0" err="1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prioritizzazione</a:t>
                </a:r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non dipendente da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it-IT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800100" lvl="1" indent="-34290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 i valori di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dei due casi precedenti ma con il metodo di </a:t>
                </a:r>
                <a:r>
                  <a:rPr lang="it-IT" dirty="0" err="1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prioritizzazione</a:t>
                </a:r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dipendente da </a:t>
                </a:r>
                <a14:m>
                  <m:oMath xmlns:m="http://schemas.openxmlformats.org/officeDocument/2006/math">
                    <m:r>
                      <a:rPr lang="it-IT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endParaRPr lang="it-IT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endParaRPr lang="it-IT" sz="2000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indent="-34290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 distanza media tra i robot si intende la media delle distanze euclidee tra i vari robot</a:t>
                </a: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4212353"/>
                <a:ext cx="11029616" cy="1846659"/>
              </a:xfrm>
              <a:prstGeom prst="rect">
                <a:avLst/>
              </a:prstGeom>
              <a:blipFill rotWithShape="0">
                <a:blip r:embed="rId6"/>
                <a:stretch>
                  <a:fillRect l="-497" t="-1650" b="-495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olo 1">
                <a:extLst>
                  <a:ext uri="{FF2B5EF4-FFF2-40B4-BE49-F238E27FC236}">
                    <a16:creationId xmlns:a16="http://schemas.microsoft.com/office/drawing/2014/main" id="{A9EEA6F2-3B94-4E48-92B7-85D4D7273D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702156"/>
                <a:ext cx="11029616" cy="10138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0" kern="1200" cap="all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it-IT" sz="3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Risultati – </a:t>
                </a:r>
                <a:r>
                  <a:rPr lang="it-IT" sz="3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parametro </a:t>
                </a:r>
                <a14:m>
                  <m:oMath xmlns:m="http://schemas.openxmlformats.org/officeDocument/2006/math">
                    <m:r>
                      <a:rPr lang="it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3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it-IT" sz="3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3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3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basso</a:t>
                </a:r>
              </a:p>
            </p:txBody>
          </p:sp>
        </mc:Choice>
        <mc:Fallback xmlns="">
          <p:sp>
            <p:nvSpPr>
              <p:cNvPr id="8" name="Titolo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9EEA6F2-3B94-4E48-92B7-85D4D727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702156"/>
                <a:ext cx="11029616" cy="1013800"/>
              </a:xfrm>
              <a:prstGeom prst="rect">
                <a:avLst/>
              </a:prstGeom>
              <a:blipFill rotWithShape="0">
                <a:blip r:embed="rId7"/>
                <a:stretch>
                  <a:fillRect l="-1657" b="-228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9" r="819"/>
          <a:stretch/>
        </p:blipFill>
        <p:spPr>
          <a:xfrm>
            <a:off x="6345208" y="2930486"/>
            <a:ext cx="5222503" cy="3740313"/>
          </a:xfrm>
          <a:prstGeom prst="rect">
            <a:avLst/>
          </a:prstGeom>
        </p:spPr>
      </p:pic>
      <p:sp>
        <p:nvSpPr>
          <p:cNvPr id="13" name="Rettangolo arrotondato 12"/>
          <p:cNvSpPr/>
          <p:nvPr/>
        </p:nvSpPr>
        <p:spPr>
          <a:xfrm>
            <a:off x="5199962" y="2809301"/>
            <a:ext cx="1156263" cy="46270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/>
              <p:cNvSpPr txBox="1"/>
              <p:nvPr/>
            </p:nvSpPr>
            <p:spPr>
              <a:xfrm>
                <a:off x="1684096" y="1920141"/>
                <a:ext cx="8823808" cy="715089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Poiché i </a:t>
                </a:r>
                <a:r>
                  <a:rPr lang="it-IT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costi </a:t>
                </a:r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dei percorsi </a:t>
                </a:r>
                <a:r>
                  <a:rPr lang="it-IT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non influiscono significativamente </a:t>
                </a:r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sulle scelte (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pari a 10</a:t>
                </a:r>
                <a:r>
                  <a:rPr lang="it-IT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-4</a:t>
                </a:r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nel momento in cui un </a:t>
                </a:r>
                <a:r>
                  <a:rPr lang="it-IT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ferito</a:t>
                </a:r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riesce a </a:t>
                </a:r>
                <a:r>
                  <a:rPr lang="it-IT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segnalare</a:t>
                </a:r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 la sua presenza i </a:t>
                </a:r>
                <a:r>
                  <a:rPr lang="it-IT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robot convergono </a:t>
                </a:r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quell’area</a:t>
                </a:r>
              </a:p>
            </p:txBody>
          </p:sp>
        </mc:Choice>
        <mc:Fallback xmlns="">
          <p:sp>
            <p:nvSpPr>
              <p:cNvPr id="11" name="CasellaDiTes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096" y="1920141"/>
                <a:ext cx="8823808" cy="715089"/>
              </a:xfrm>
              <a:prstGeom prst="roundRect">
                <a:avLst/>
              </a:prstGeom>
              <a:blipFill rotWithShape="0">
                <a:blip r:embed="rId10"/>
                <a:stretch>
                  <a:fillRect b="-5691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9" r="1196"/>
          <a:stretch/>
        </p:blipFill>
        <p:spPr>
          <a:xfrm>
            <a:off x="581192" y="2930486"/>
            <a:ext cx="5202663" cy="37403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/>
              <p:cNvSpPr txBox="1"/>
              <p:nvPr/>
            </p:nvSpPr>
            <p:spPr>
              <a:xfrm>
                <a:off x="6532909" y="3461710"/>
                <a:ext cx="5077805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 valori di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𝜸</m:t>
                    </m:r>
                  </m:oMath>
                </a14:m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elevati 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 robot tendono a mantenere una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determinata distanza reciproca 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 maniera preferenziale,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salvo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nel momento in cui dei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feriti segnalano la loro presenza</a:t>
                </a:r>
              </a:p>
            </p:txBody>
          </p:sp>
        </mc:Choice>
        <mc:Fallback xmlns="">
          <p:sp>
            <p:nvSpPr>
              <p:cNvPr id="14" name="CasellaDiTes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909" y="3461710"/>
                <a:ext cx="5077805" cy="1631216"/>
              </a:xfrm>
              <a:prstGeom prst="rect">
                <a:avLst/>
              </a:prstGeom>
              <a:blipFill rotWithShape="0">
                <a:blip r:embed="rId12"/>
                <a:stretch>
                  <a:fillRect l="-1080" t="-2247" r="-1801" b="-59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/>
          <p:cNvSpPr txBox="1"/>
          <p:nvPr/>
        </p:nvSpPr>
        <p:spPr>
          <a:xfrm>
            <a:off x="1539728" y="2744191"/>
            <a:ext cx="4034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gamma = 0.32 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7289845" y="2760189"/>
            <a:ext cx="4034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gamma = 0.65 </a:t>
            </a:r>
          </a:p>
        </p:txBody>
      </p:sp>
    </p:spTree>
    <p:extLst>
      <p:ext uri="{BB962C8B-B14F-4D97-AF65-F5344CB8AC3E}">
        <p14:creationId xmlns:p14="http://schemas.microsoft.com/office/powerpoint/2010/main" val="29928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7" grpId="1"/>
      <p:bldP spid="8" grpId="0"/>
      <p:bldP spid="13" grpId="0" animBg="1"/>
      <p:bldP spid="11" grpId="0" animBg="1"/>
      <p:bldP spid="11" grpId="1" animBg="1"/>
      <p:bldP spid="14" grpId="0"/>
      <p:bldP spid="2" grpId="0"/>
      <p:bldP spid="2" grpId="1"/>
      <p:bldP spid="15" grpId="0"/>
      <p:bldP spid="15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0" y="2001600"/>
            <a:ext cx="5952000" cy="446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A9EEA6F2-3B94-4E48-92B7-85D4D7273D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702156"/>
                <a:ext cx="11029616" cy="10138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0" kern="1200" cap="all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it-IT" sz="3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Risultati – </a:t>
                </a:r>
                <a:r>
                  <a:rPr lang="it-IT" sz="3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parametro </a:t>
                </a:r>
                <a14:m>
                  <m:oMath xmlns:m="http://schemas.openxmlformats.org/officeDocument/2006/math">
                    <m:r>
                      <a:rPr lang="it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sz="3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</a:t>
                </a:r>
                <a:r>
                  <a:rPr lang="it-IT" sz="3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3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sz="3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elevato</a:t>
                </a:r>
              </a:p>
            </p:txBody>
          </p:sp>
        </mc:Choice>
        <mc:Fallback xmlns="">
          <p:sp>
            <p:nvSpPr>
              <p:cNvPr id="4" name="Titolo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9EEA6F2-3B94-4E48-92B7-85D4D727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702156"/>
                <a:ext cx="11029616" cy="1013800"/>
              </a:xfrm>
              <a:prstGeom prst="rect">
                <a:avLst/>
              </a:prstGeom>
              <a:blipFill rotWithShape="0">
                <a:blip r:embed="rId3"/>
                <a:stretch>
                  <a:fillRect l="-1657" b="-228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/>
              <p:cNvSpPr txBox="1"/>
              <p:nvPr/>
            </p:nvSpPr>
            <p:spPr>
              <a:xfrm>
                <a:off x="6533003" y="3264104"/>
                <a:ext cx="5077805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Anche con valori di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𝜸</m:t>
                    </m:r>
                  </m:oMath>
                </a14:m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più bassi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i robot tendono a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preferire una distanza media rispetto alle altre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it-IT" sz="2000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 picchi sono “spostati a destra”, ovvero la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distanza media è tipicamente maggiore 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durante la simulazione</a:t>
                </a:r>
              </a:p>
            </p:txBody>
          </p:sp>
        </mc:Choice>
        <mc:Fallback xmlns="">
          <p:sp>
            <p:nvSpPr>
              <p:cNvPr id="9" name="CasellaDiTes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3003" y="3264104"/>
                <a:ext cx="5077805" cy="1938992"/>
              </a:xfrm>
              <a:prstGeom prst="rect">
                <a:avLst/>
              </a:prstGeom>
              <a:blipFill rotWithShape="0">
                <a:blip r:embed="rId6"/>
                <a:stretch>
                  <a:fillRect l="-1080" t="-1567" b="-4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2680028" y="1918800"/>
                <a:ext cx="6831943" cy="715089"/>
              </a:xfrm>
              <a:prstGeom prst="roundRect">
                <a:avLst/>
              </a:prstGeom>
              <a:solidFill>
                <a:schemeClr val="accent3">
                  <a:lumMod val="50000"/>
                </a:schemeClr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 un valore di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𝜶</m:t>
                    </m:r>
                  </m:oMath>
                </a14:m>
                <a:r>
                  <a:rPr lang="it-IT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elevato </a:t>
                </a:r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(pari a 8.175), i </a:t>
                </a:r>
                <a:r>
                  <a:rPr lang="it-IT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robot tendono a non convergere</a:t>
                </a:r>
                <a:r>
                  <a:rPr lang="it-IT" dirty="0">
                    <a:latin typeface="Calibri" panose="020F0502020204030204" pitchFamily="34" charset="0"/>
                    <a:cs typeface="Calibri" panose="020F0502020204030204" pitchFamily="34" charset="0"/>
                  </a:rPr>
                  <a:t> nel momento in cui un ferito segnala la sua presenza</a:t>
                </a: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028" y="1918800"/>
                <a:ext cx="6831943" cy="715089"/>
              </a:xfrm>
              <a:prstGeom prst="roundRect">
                <a:avLst/>
              </a:prstGeom>
              <a:blipFill rotWithShape="0">
                <a:blip r:embed="rId7"/>
                <a:stretch>
                  <a:fillRect b="-4878"/>
                </a:stretch>
              </a:blipFill>
              <a:ln w="381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9" r="1374"/>
          <a:stretch/>
        </p:blipFill>
        <p:spPr>
          <a:xfrm>
            <a:off x="579600" y="2930486"/>
            <a:ext cx="5193239" cy="3740313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8" r="819"/>
          <a:stretch/>
        </p:blipFill>
        <p:spPr>
          <a:xfrm>
            <a:off x="6345208" y="2941504"/>
            <a:ext cx="5222503" cy="3729296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1539728" y="2744191"/>
            <a:ext cx="4034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gamma = 0.32 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7289845" y="2760189"/>
            <a:ext cx="4034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gamma = 0.65 </a:t>
            </a:r>
          </a:p>
        </p:txBody>
      </p:sp>
    </p:spTree>
    <p:extLst>
      <p:ext uri="{BB962C8B-B14F-4D97-AF65-F5344CB8AC3E}">
        <p14:creationId xmlns:p14="http://schemas.microsoft.com/office/powerpoint/2010/main" val="401259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olo 1">
                <a:extLst>
                  <a:ext uri="{FF2B5EF4-FFF2-40B4-BE49-F238E27FC236}">
                    <a16:creationId xmlns:a16="http://schemas.microsoft.com/office/drawing/2014/main" id="{A9EEA6F2-3B94-4E48-92B7-85D4D7273D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81192" y="702156"/>
                <a:ext cx="11029616" cy="10138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2800" b="0" kern="1200" cap="all">
                    <a:solidFill>
                      <a:schemeClr val="bg1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r>
                  <a:rPr lang="it-IT" sz="3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Risultati – </a:t>
                </a:r>
                <a:r>
                  <a:rPr lang="it-IT" sz="3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metodo di </a:t>
                </a:r>
                <a:r>
                  <a:rPr lang="it-IT" sz="3000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prioritizzazione</a:t>
                </a:r>
                <a:r>
                  <a:rPr lang="it-IT" sz="3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basato su </a:t>
                </a:r>
                <a14:m>
                  <m:oMath xmlns:m="http://schemas.openxmlformats.org/officeDocument/2006/math">
                    <m:r>
                      <a:rPr lang="it-IT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it-IT" sz="3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itolo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9EEA6F2-3B94-4E48-92B7-85D4D7273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702156"/>
                <a:ext cx="11029616" cy="1013800"/>
              </a:xfrm>
              <a:prstGeom prst="rect">
                <a:avLst/>
              </a:prstGeom>
              <a:blipFill rotWithShape="0">
                <a:blip r:embed="rId2"/>
                <a:stretch>
                  <a:fillRect l="-1657" b="-228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002132"/>
            <a:ext cx="1080000" cy="108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/>
              <p:cNvSpPr txBox="1"/>
              <p:nvPr/>
            </p:nvSpPr>
            <p:spPr>
              <a:xfrm>
                <a:off x="1788289" y="2161483"/>
                <a:ext cx="4061668" cy="1328023"/>
              </a:xfrm>
              <a:prstGeom prst="wedgeRoundRectCallout">
                <a:avLst>
                  <a:gd name="adj1" fmla="val -60642"/>
                  <a:gd name="adj2" fmla="val -49340"/>
                  <a:gd name="adj3" fmla="val 16667"/>
                </a:avLst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 ricorda che con questo metodo di </a:t>
                </a:r>
                <a:r>
                  <a:rPr lang="it-IT" dirty="0" err="1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prioritizzazione</a:t>
                </a:r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i robot </a:t>
                </a:r>
                <a:r>
                  <a:rPr lang="it-IT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non dovrebbero più convergere</a:t>
                </a:r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verso l’area del ferito anche con valori bassi di </a:t>
                </a:r>
                <a14:m>
                  <m:oMath xmlns:m="http://schemas.openxmlformats.org/officeDocument/2006/math">
                    <m:r>
                      <a:rPr lang="it-IT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𝛼</m:t>
                    </m:r>
                  </m:oMath>
                </a14:m>
                <a:r>
                  <a:rPr lang="it-IT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CasellaDiTes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289" y="2161483"/>
                <a:ext cx="4061668" cy="1328023"/>
              </a:xfrm>
              <a:prstGeom prst="wedgeRoundRectCallout">
                <a:avLst>
                  <a:gd name="adj1" fmla="val -60642"/>
                  <a:gd name="adj2" fmla="val -49340"/>
                  <a:gd name="adj3" fmla="val 16667"/>
                </a:avLst>
              </a:prstGeom>
              <a:blipFill rotWithShape="0">
                <a:blip r:embed="rId4"/>
                <a:stretch>
                  <a:fillRect b="-9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/>
              <p:cNvSpPr txBox="1"/>
              <p:nvPr/>
            </p:nvSpPr>
            <p:spPr>
              <a:xfrm>
                <a:off x="581192" y="3925084"/>
                <a:ext cx="53441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Anche con valori di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𝜶</m:t>
                    </m:r>
                  </m:oMath>
                </a14:m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bassi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i robot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non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tendono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convergere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verso le zone prioritarie</a:t>
                </a:r>
              </a:p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Per valori di </a:t>
                </a:r>
                <a14:m>
                  <m:oMath xmlns:m="http://schemas.openxmlformats.org/officeDocument/2006/math">
                    <m:r>
                      <a:rPr lang="it-IT" sz="2000" b="1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𝜶</m:t>
                    </m:r>
                  </m:oMath>
                </a14:m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elevati 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valgono le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considerazioni precedenti</a:t>
                </a:r>
              </a:p>
              <a:p>
                <a:pPr marL="285750" indent="-285750">
                  <a:buClr>
                    <a:schemeClr val="accent2"/>
                  </a:buClr>
                  <a:buFont typeface="Wingdings" panose="05000000000000000000" pitchFamily="2" charset="2"/>
                  <a:buChar char="§"/>
                </a:pP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Si nota ancora una volta che con valori di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𝜸</m:t>
                    </m:r>
                  </m:oMath>
                </a14:m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bassi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è il </a:t>
                </a:r>
                <a:r>
                  <a:rPr lang="it-IT" sz="20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costo del cammino </a:t>
                </a:r>
                <a:r>
                  <a:rPr lang="it-IT" sz="20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diventare protagonista nel calcolo dell’</a:t>
                </a:r>
                <a:r>
                  <a:rPr lang="it-IT" sz="2000" b="1" i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info-gain</a:t>
                </a:r>
                <a:endParaRPr lang="it-IT" sz="2000" b="1" dirty="0">
                  <a:solidFill>
                    <a:schemeClr val="tx2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CasellaDiTes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3925084"/>
                <a:ext cx="5344120" cy="2246769"/>
              </a:xfrm>
              <a:prstGeom prst="rect">
                <a:avLst/>
              </a:prstGeom>
              <a:blipFill rotWithShape="0">
                <a:blip r:embed="rId5"/>
                <a:stretch>
                  <a:fillRect l="-1026" t="-1630" r="-228" b="-40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9" r="191"/>
          <a:stretch/>
        </p:blipFill>
        <p:spPr>
          <a:xfrm>
            <a:off x="6345208" y="2445745"/>
            <a:ext cx="5255554" cy="3726107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7279515" y="2260586"/>
            <a:ext cx="4034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robots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during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it-IT" sz="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exploration</a:t>
            </a:r>
            <a:r>
              <a:rPr lang="it-IT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gamma = 0.32 </a:t>
            </a:r>
          </a:p>
        </p:txBody>
      </p:sp>
    </p:spTree>
    <p:extLst>
      <p:ext uri="{BB962C8B-B14F-4D97-AF65-F5344CB8AC3E}">
        <p14:creationId xmlns:p14="http://schemas.microsoft.com/office/powerpoint/2010/main" val="301182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Risultati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stato dei robot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00" y="2721600"/>
            <a:ext cx="5265600" cy="39492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1428159" y="2402815"/>
            <a:ext cx="3921022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 con zone irraggiungibili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208" y="2721600"/>
            <a:ext cx="5265600" cy="39492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7188145" y="2402815"/>
            <a:ext cx="3921022" cy="307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Mappa generata casualmente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579600" y="1927399"/>
            <a:ext cx="11031208" cy="78319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38100">
            <a:solidFill>
              <a:schemeClr val="accent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Per la maggior parte del tempo, 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robot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sono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impegnati a esplorare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le celle o 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viaggiare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tra le varie celle. Ciò significa che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non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vi sono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sprechi di tempo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significativi dovuti ad altre attività</a:t>
            </a:r>
          </a:p>
        </p:txBody>
      </p:sp>
    </p:spTree>
    <p:extLst>
      <p:ext uri="{BB962C8B-B14F-4D97-AF65-F5344CB8AC3E}">
        <p14:creationId xmlns:p14="http://schemas.microsoft.com/office/powerpoint/2010/main" val="3163695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conclusioni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1919014" y="2226911"/>
            <a:ext cx="8353972" cy="91940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 modello proposto da </a:t>
            </a:r>
            <a:r>
              <a:rPr lang="it-IT" sz="2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Burgard</a:t>
            </a:r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è stato integrato </a:t>
            </a:r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 la tecnologia OWL; il </a:t>
            </a:r>
            <a:r>
              <a:rPr lang="it-IT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simulatore</a:t>
            </a:r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è stato </a:t>
            </a:r>
            <a:r>
              <a:rPr lang="it-IT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realizzato</a:t>
            </a:r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mediante MESA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919013" y="3453122"/>
            <a:ext cx="8353973" cy="1328023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è stato possibile effettuare più processi di ottimizzazione a causa di </a:t>
            </a:r>
            <a:r>
              <a:rPr lang="it-IT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limitazioni dovute al tempo richiesto</a:t>
            </a:r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 i risultati ottenuti sono stati considerati validi valutando le </a:t>
            </a:r>
            <a:r>
              <a:rPr lang="it-IT" sz="2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</a:t>
            </a:r>
            <a:r>
              <a:rPr lang="it-IT" sz="2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 PSO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/>
              <p:cNvSpPr txBox="1"/>
              <p:nvPr/>
            </p:nvSpPr>
            <p:spPr>
              <a:xfrm>
                <a:off x="1919013" y="5087955"/>
                <a:ext cx="8353972" cy="1328023"/>
              </a:xfrm>
              <a:prstGeom prst="round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4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Sono state effettuate </a:t>
                </a:r>
                <a:r>
                  <a:rPr lang="it-IT" sz="24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diverse analisi</a:t>
                </a:r>
                <a:r>
                  <a:rPr lang="it-IT" sz="24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rispetto a </a:t>
                </a:r>
                <a:r>
                  <a:rPr lang="it-IT" sz="24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diverse metriche </a:t>
                </a:r>
                <a:r>
                  <a:rPr lang="it-IT" sz="24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di comportamento del modello; si è notato che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𝜶</m:t>
                    </m:r>
                  </m:oMath>
                </a14:m>
                <a:r>
                  <a:rPr lang="it-IT" sz="2400" b="1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gioca un ruolo fondamentale</a:t>
                </a:r>
                <a:r>
                  <a:rPr lang="it-IT" sz="2400" dirty="0">
                    <a:solidFill>
                      <a:schemeClr val="tx2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rispetto al tempo per l’esplorazione della mappa</a:t>
                </a:r>
              </a:p>
            </p:txBody>
          </p:sp>
        </mc:Choice>
        <mc:Fallback xmlns="">
          <p:sp>
            <p:nvSpPr>
              <p:cNvPr id="7" name="CasellaDiTes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13" y="5087955"/>
                <a:ext cx="8353972" cy="1328023"/>
              </a:xfrm>
              <a:prstGeom prst="roundRect">
                <a:avLst/>
              </a:prstGeom>
              <a:blipFill rotWithShape="0">
                <a:blip r:embed="rId2"/>
                <a:stretch>
                  <a:fillRect r="-363" b="-3587"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024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526973" y="2577946"/>
            <a:ext cx="1113805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GRAZIE PER </a:t>
            </a:r>
          </a:p>
          <a:p>
            <a:pPr algn="ctr"/>
            <a:r>
              <a:rPr lang="it-IT" sz="8800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L’ATTENZIONE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895350" y="6115050"/>
            <a:ext cx="103822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 err="1">
                <a:latin typeface="Calibri" panose="020F0502020204030204" pitchFamily="34" charset="0"/>
                <a:cs typeface="Calibri" panose="020F0502020204030204" pitchFamily="34" charset="0"/>
              </a:rPr>
              <a:t>Icons</a:t>
            </a:r>
            <a:r>
              <a:rPr lang="it-IT" sz="800" dirty="0">
                <a:latin typeface="Calibri" panose="020F0502020204030204" pitchFamily="34" charset="0"/>
                <a:cs typeface="Calibri" panose="020F0502020204030204" pitchFamily="34" charset="0"/>
              </a:rPr>
              <a:t> made by </a:t>
            </a:r>
            <a:r>
              <a:rPr lang="it-IT" sz="800" dirty="0" err="1">
                <a:latin typeface="Calibri" panose="020F0502020204030204" pitchFamily="34" charset="0"/>
                <a:cs typeface="Calibri" panose="020F0502020204030204" pitchFamily="34" charset="0"/>
              </a:rPr>
              <a:t>Freepik</a:t>
            </a:r>
            <a:r>
              <a:rPr lang="it-IT" sz="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800" dirty="0" err="1">
                <a:latin typeface="Calibri" panose="020F0502020204030204" pitchFamily="34" charset="0"/>
                <a:cs typeface="Calibri" panose="020F0502020204030204" pitchFamily="34" charset="0"/>
              </a:rPr>
              <a:t>Hanan</a:t>
            </a:r>
            <a:r>
              <a:rPr lang="it-IT" sz="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800" dirty="0" err="1">
                <a:latin typeface="Calibri" panose="020F0502020204030204" pitchFamily="34" charset="0"/>
                <a:cs typeface="Calibri" panose="020F0502020204030204" pitchFamily="34" charset="0"/>
              </a:rPr>
              <a:t>Smashicons</a:t>
            </a:r>
            <a:r>
              <a:rPr lang="it-IT" sz="800" dirty="0"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it-IT" sz="800" dirty="0" err="1">
                <a:latin typeface="Calibri" panose="020F0502020204030204" pitchFamily="34" charset="0"/>
                <a:cs typeface="Calibri" panose="020F0502020204030204" pitchFamily="34" charset="0"/>
              </a:rPr>
              <a:t>Becris</a:t>
            </a:r>
            <a:r>
              <a:rPr lang="it-IT" sz="800" dirty="0">
                <a:latin typeface="Calibri" panose="020F0502020204030204" pitchFamily="34" charset="0"/>
                <a:cs typeface="Calibri" panose="020F0502020204030204" pitchFamily="34" charset="0"/>
              </a:rPr>
              <a:t>, from www.flaticon.com</a:t>
            </a:r>
          </a:p>
        </p:txBody>
      </p:sp>
    </p:spTree>
    <p:extLst>
      <p:ext uri="{BB962C8B-B14F-4D97-AF65-F5344CB8AC3E}">
        <p14:creationId xmlns:p14="http://schemas.microsoft.com/office/powerpoint/2010/main" val="196592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77276"/>
            <a:ext cx="9505781" cy="3261837"/>
          </a:xfrm>
        </p:spPr>
        <p:txBody>
          <a:bodyPr anchor="t" anchorCtr="0">
            <a:normAutofit lnSpcReduction="10000"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Le catastrofi naturali causano ingenti danni in ambito urbano e mettono a rischio la vita di molte persone disperse sotto le macerie oppure impossibilitate a muoversi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Salvarle nel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minor tempo possibile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risulta una sfida fondamentale</a:t>
            </a:r>
          </a:p>
          <a:p>
            <a:pPr marL="0" indent="0">
              <a:buNone/>
            </a:pP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Potrebbe risultare utile un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sistema automatico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di robot che si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coordinano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per esplorare il territorio, cercando di individuare eventuali feriti nel minor tempo possibile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Si darebbe ai soccorritori un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di supporto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nella pianificazione delle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zone in cui intervenire con priorità</a:t>
            </a:r>
          </a:p>
          <a:p>
            <a:pPr lvl="1"/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808" y="2577276"/>
            <a:ext cx="1080000" cy="10800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808" y="475911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6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Stato dell’arte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approcci per l’esplorazione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4255815"/>
          </a:xfrm>
        </p:spPr>
        <p:txBody>
          <a:bodyPr anchor="t" anchorCtr="0"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L’esplorazione di una mappa da parte di agenti robotici è un argomento discusso in letteratura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Partendo da tecniche per mappare una stanza, a situazioni </a:t>
            </a:r>
            <a:r>
              <a:rPr lang="it-IT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it-IT" sz="1800" i="1" dirty="0">
                <a:latin typeface="Calibri" panose="020F0502020204030204" pitchFamily="34" charset="0"/>
                <a:cs typeface="Calibri" panose="020F0502020204030204" pitchFamily="34" charset="0"/>
              </a:rPr>
              <a:t> &amp; rescue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fino all’esplorazione di pianeti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La maggiore criticità rilevata nella maggior parte dei lavori è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l’assenza di un sistema di comunicazione globale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e solido tra l’intera flotta di robot</a:t>
            </a:r>
          </a:p>
          <a:p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Arkin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(2002) propongono un sistema nel quale i robot “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vagano ancorati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”: un robot esplora fintanto che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rimane nella linea visiva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del robot precedente; quando ne fuoriesce, smette di esplorare tornando indietro e diventando così una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nuova ancora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 favore dell’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esplorazione del robot successivo</a:t>
            </a:r>
          </a:p>
          <a:p>
            <a:pPr lvl="1">
              <a:buClr>
                <a:srgbClr val="FF0000"/>
              </a:buClr>
              <a:buSzPct val="100000"/>
              <a:buFont typeface="Calibri" panose="020F0502020204030204" pitchFamily="34" charset="0"/>
              <a:buChar char="×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Viene permessa l’esplorazione di un unico robot alla volta</a:t>
            </a:r>
          </a:p>
          <a:p>
            <a:pPr lvl="1">
              <a:buClr>
                <a:srgbClr val="FF0000"/>
              </a:buClr>
              <a:buSzPct val="100000"/>
              <a:buFont typeface="Calibri" panose="020F0502020204030204" pitchFamily="34" charset="0"/>
              <a:buChar char="×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In contesti estesi, come quello considerato, viene richiesto un numero elevato di robot</a:t>
            </a:r>
          </a:p>
          <a:p>
            <a:pPr lvl="1">
              <a:buClr>
                <a:srgbClr val="FF0000"/>
              </a:buClr>
              <a:buSzPct val="100000"/>
              <a:buFont typeface="Calibri" panose="020F0502020204030204" pitchFamily="34" charset="0"/>
              <a:buChar char="×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Anche con l’aggiunta di conoscenza a priori sul territorio, la sua completa esplorazione richiede comunque un tempo significativo</a:t>
            </a:r>
          </a:p>
        </p:txBody>
      </p:sp>
    </p:spTree>
    <p:extLst>
      <p:ext uri="{BB962C8B-B14F-4D97-AF65-F5344CB8AC3E}">
        <p14:creationId xmlns:p14="http://schemas.microsoft.com/office/powerpoint/2010/main" val="431224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Stato dell’arte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approcci per l’esplorazione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4605895"/>
          </a:xfrm>
        </p:spPr>
        <p:txBody>
          <a:bodyPr anchor="t" anchorCtr="0"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De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Hoog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(2009) suddividono i robot in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due gruppi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: esploratori e trasportatori. Gli esploratori esplorano aree sconosciute del territorio, successivamente si incontrano in un luogo di 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rendez-vous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 precedentemente stabilito con un trasportatore, che porta tali informazioni ad un “server centrale”</a:t>
            </a:r>
          </a:p>
          <a:p>
            <a:pPr lvl="1">
              <a:buClr>
                <a:srgbClr val="FF0000"/>
              </a:buClr>
              <a:buSzPct val="100000"/>
              <a:buFont typeface="Calibri" panose="020F0502020204030204" pitchFamily="34" charset="0"/>
              <a:buChar char="×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ruolo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dei robot deve essere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fissato a priori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, limitando il numero di robot a disposizione dell’esplorazione</a:t>
            </a:r>
          </a:p>
          <a:p>
            <a:pPr lvl="1">
              <a:buClr>
                <a:srgbClr val="FF0000"/>
              </a:buClr>
              <a:buSzPct val="100000"/>
              <a:buFont typeface="Calibri" panose="020F0502020204030204" pitchFamily="34" charset="0"/>
              <a:buChar char="×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tempo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impiegato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per il trasporto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dell’informazione può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inficiare l’efficienza del sistema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nel quale i robot sono maggiormente impegnati negli spostamenti piuttosto che nell’esplorazione</a:t>
            </a:r>
          </a:p>
          <a:p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Yamauchi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(1998) introducono il concetto di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frontiera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ovvero l’ insieme di celle non ancora esplorate che sono nel vicinato di celle già esplorate. Tale concetto ha portato alla realizzazione di diversi approcci</a:t>
            </a:r>
          </a:p>
          <a:p>
            <a:pPr lvl="1">
              <a:buClr>
                <a:srgbClr val="FF0000"/>
              </a:buClr>
              <a:buSzPct val="100000"/>
              <a:buFont typeface="Calibri" panose="020F0502020204030204" pitchFamily="34" charset="0"/>
              <a:buChar char="×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Nel lavoro di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Simmons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i="1" dirty="0">
                <a:latin typeface="Calibri" panose="020F0502020204030204" pitchFamily="34" charset="0"/>
                <a:cs typeface="Calibri" panose="020F0502020204030204" pitchFamily="34" charset="0"/>
              </a:rPr>
              <a:t>et al.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(2000), gli agenti stimano i </a:t>
            </a:r>
            <a:r>
              <a:rPr lang="it-IT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trade</a:t>
            </a:r>
            <a:r>
              <a:rPr lang="it-IT" sz="1800" i="1" dirty="0">
                <a:latin typeface="Calibri" panose="020F0502020204030204" pitchFamily="34" charset="0"/>
                <a:cs typeface="Calibri" panose="020F0502020204030204" pitchFamily="34" charset="0"/>
              </a:rPr>
              <a:t>-off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tra il vantaggio nell’esplorare una cella e il costo per raggiungerla. Il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sistema centrale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si occupa di combinare tali informazioni e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coordinare i robot</a:t>
            </a:r>
          </a:p>
          <a:p>
            <a:pPr lvl="1">
              <a:buClr>
                <a:srgbClr val="FF0000"/>
              </a:buClr>
              <a:buSzPct val="100000"/>
              <a:buBlip>
                <a:blip r:embed="rId3"/>
              </a:buBlip>
            </a:pP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Burgard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i="1" dirty="0"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(2005) presentano un sistema dove i robot scelgono la successiva cella da esplorare basandosi sul calcolo di una funzione di </a:t>
            </a:r>
            <a:r>
              <a:rPr lang="it-IT" sz="1800" i="1" dirty="0">
                <a:latin typeface="Calibri" panose="020F0502020204030204" pitchFamily="34" charset="0"/>
                <a:cs typeface="Calibri" panose="020F0502020204030204" pitchFamily="34" charset="0"/>
              </a:rPr>
              <a:t>information-gain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, tali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scelte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vengono prese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localmente dai robot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24000" lvl="1" indent="0">
              <a:buClr>
                <a:srgbClr val="FF0000"/>
              </a:buClr>
              <a:buSzPct val="100000"/>
              <a:buNone/>
            </a:pP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4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4605895"/>
          </a:xfrm>
        </p:spPr>
        <p:txBody>
          <a:bodyPr anchor="t" anchorCtr="0"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principale limitazione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è l’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assenza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di un sistema di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comunicazione globale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tra i robot</a:t>
            </a:r>
          </a:p>
          <a:p>
            <a:pPr lvl="1"/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Per provare ad ovviare a tale problema, nel lavoro di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Yarali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et al.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(2009) si delinea come soluzione più economica ed efficiente la creazione di una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rete </a:t>
            </a:r>
            <a:r>
              <a:rPr lang="it-IT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wi-fi</a:t>
            </a:r>
            <a:r>
              <a:rPr lang="it-IT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mesh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mediante piccoli ripetitori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Tali reti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risultano ancor più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vantaggiose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dopo un disastro naturale, in quanto le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convenzionali reti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di comunicazione potrebbero rivelarsi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danneggiate o sovraccaricate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Nel 2018, è stato presentato il progetto OWL (vincitore della competizione 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Call for code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di IBM): piccoli ripetitori autonomi che permettono la creazione di una rete 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mesh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Mediante tale rete gli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utenti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possono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segnalare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la loro 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condizione e posizione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(coordinate GPS)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Stato dell’arte – </a:t>
            </a:r>
            <a:r>
              <a:rPr lang="it-IT" sz="3000" dirty="0">
                <a:latin typeface="Cambria" panose="02040503050406030204" pitchFamily="18" charset="0"/>
                <a:ea typeface="Cambria" panose="02040503050406030204" pitchFamily="18" charset="0"/>
              </a:rPr>
              <a:t>comunicazione tra i robot</a:t>
            </a:r>
            <a:endParaRPr lang="it-IT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475146" y="2037276"/>
            <a:ext cx="5241707" cy="1123712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Approccio proposto da </a:t>
            </a:r>
            <a:r>
              <a:rPr lang="it-IT" sz="20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Burgard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 al.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(2005) per l’algoritmo di scelta delle celle da esplorare da parte dei robot e il loro coordinamento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3230263" y="4838422"/>
            <a:ext cx="5731473" cy="1804749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Tecnologia OWL per permettere ai robot di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costruire la rete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 utilizzano per comunicare direttamente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mentre esplorano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b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Tale rete può essere </a:t>
            </a:r>
            <a:r>
              <a:rPr lang="it-IT" sz="20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utilizzata dai feriti </a:t>
            </a:r>
            <a:r>
              <a:rPr lang="it-IT" sz="20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 segnalare la loro presenza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00" y="3597762"/>
            <a:ext cx="1080000" cy="1080000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 txBox="1">
            <a:spLocks/>
          </p:cNvSpPr>
          <p:nvPr/>
        </p:nvSpPr>
        <p:spPr>
          <a:xfrm>
            <a:off x="581192" y="702156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La nostra idea</a:t>
            </a:r>
          </a:p>
        </p:txBody>
      </p:sp>
    </p:spTree>
    <p:extLst>
      <p:ext uri="{BB962C8B-B14F-4D97-AF65-F5344CB8AC3E}">
        <p14:creationId xmlns:p14="http://schemas.microsoft.com/office/powerpoint/2010/main" val="210038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4" grpId="0"/>
      <p:bldP spid="6" grpId="0" animBg="1"/>
      <p:bldP spid="7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Obiettivi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4" y="2037276"/>
            <a:ext cx="7819856" cy="4401624"/>
          </a:xfrm>
        </p:spPr>
        <p:txBody>
          <a:bodyPr anchor="t" anchorCtr="0">
            <a:norm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Adattare il modello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proposto nell’articolo combinandolo con la tecnologia OWL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Realizzarne il simulatore sfruttando il </a:t>
            </a:r>
            <a:r>
              <a:rPr lang="it-IT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framework</a:t>
            </a:r>
            <a:r>
              <a:rPr lang="it-IT" sz="18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Mesa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Indurre automaticamente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i valori ottimi dei parametri per minimizzare i tempi di esplorazione del territorio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Valutare, al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variare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 del valore di questi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parametri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i </a:t>
            </a:r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cambiamenti nel comportamento del sistema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163" y="3400462"/>
            <a:ext cx="1080000" cy="1080000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9757276" y="3559812"/>
            <a:ext cx="2025149" cy="3056096"/>
          </a:xfrm>
          <a:prstGeom prst="wedgeRoundRectCallout">
            <a:avLst>
              <a:gd name="adj1" fmla="val -71629"/>
              <a:gd name="adj2" fmla="val -4934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Nell’approccio utilizzato, il comportamento emergente del sistema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dipende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alcuni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parametri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che determinano le singole decisioni prese dagli agenti</a:t>
            </a:r>
          </a:p>
        </p:txBody>
      </p:sp>
    </p:spTree>
    <p:extLst>
      <p:ext uri="{BB962C8B-B14F-4D97-AF65-F5344CB8AC3E}">
        <p14:creationId xmlns:p14="http://schemas.microsoft.com/office/powerpoint/2010/main" val="388813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Componenti del modello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37276"/>
            <a:ext cx="11029615" cy="4385558"/>
          </a:xfrm>
        </p:spPr>
        <p:txBody>
          <a:bodyPr anchor="t" anchorCtr="0">
            <a:normAutofit/>
          </a:bodyPr>
          <a:lstStyle/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AMBIENTE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: territorio da esplorare dopo un disastro naturale, viene rappresentato come una griglia le cui celle sono di forma quadrata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Ai fini della simulazione, è questa componente a gestire l’evolvere del tempo e a rendere trasparente la comunicazione tra gli agenti</a:t>
            </a:r>
          </a:p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AGENTI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: sono presenti due tipologie di agenti all’interno dell’ambiente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I robot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, che hanno lo scopo di esplorare il territorio e nel mentre creare la rete che sfruttano per comunicare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I feriti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che possono segnalare la loro presenza grazie ai servizi di OWL</a:t>
            </a:r>
          </a:p>
          <a:p>
            <a:r>
              <a:rPr lang="it-IT" sz="2000" b="1" dirty="0">
                <a:latin typeface="Calibri" panose="020F0502020204030204" pitchFamily="34" charset="0"/>
                <a:cs typeface="Calibri" panose="020F0502020204030204" pitchFamily="34" charset="0"/>
              </a:rPr>
              <a:t>INTERAZIONE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: gli agenti comunicano tra loro mediante la rete 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mesh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che costruiscono durante l’esplorazione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Tali comunicazioni non sono direttamente implementate nel simulatore, ma sono state rese trasparenti. Le modalità di comunicazione verranno comunque discusse a breve</a:t>
            </a:r>
            <a:endParaRPr lang="it-IT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60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865162"/>
            <a:ext cx="5379340" cy="2729786"/>
          </a:xfrm>
        </p:spPr>
        <p:txBody>
          <a:bodyPr anchor="t" anchorCtr="0">
            <a:normAutofit/>
          </a:bodyPr>
          <a:lstStyle/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Le proprietà dell’ambiente sono: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Parzialmente inaccessibile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Stocastico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Sequenziale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Semi-dinamico</a:t>
            </a:r>
          </a:p>
          <a:p>
            <a:pPr lvl="1">
              <a:buSzPct val="100000"/>
              <a:buFont typeface="Wingdings" panose="05000000000000000000" pitchFamily="2" charset="2"/>
              <a:buChar char="Ø"/>
            </a:pP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Discreto</a:t>
            </a: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9EEA6F2-3B94-4E48-92B7-85D4D7273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Ambiente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E52E2B75-CA45-4117-A3A1-9E9D32618864}"/>
              </a:ext>
            </a:extLst>
          </p:cNvPr>
          <p:cNvSpPr txBox="1">
            <a:spLocks/>
          </p:cNvSpPr>
          <p:nvPr/>
        </p:nvSpPr>
        <p:spPr>
          <a:xfrm>
            <a:off x="6231468" y="2037276"/>
            <a:ext cx="5379340" cy="43855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Lo </a:t>
            </a:r>
            <a:r>
              <a:rPr lang="it-IT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step</a:t>
            </a:r>
            <a:r>
              <a:rPr lang="it-IT" sz="20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della simulazione corrisponde a un secondo e le celle rappresentano un’area di 3x3 metri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Per ogni cella, oltre al suo stato, si tiene traccia dei valori di priorità, utilità e difficoltà stimata di attraversamento della cella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I possibili stati sono: inesplorata, in esplorazione, esplorata o non esplorabile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A livello </a:t>
            </a:r>
            <a:r>
              <a:rPr lang="it-I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programmativo</a:t>
            </a:r>
            <a:r>
              <a:rPr lang="it-IT" sz="2000" dirty="0">
                <a:latin typeface="Calibri" panose="020F0502020204030204" pitchFamily="34" charset="0"/>
                <a:cs typeface="Calibri" panose="020F0502020204030204" pitchFamily="34" charset="0"/>
              </a:rPr>
              <a:t>, l’ambiente viene sfruttato per la condivisione del grafo delle celle viste e della frontiera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52128"/>
            <a:ext cx="1080000" cy="10800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1737361" y="2811478"/>
            <a:ext cx="4090562" cy="3166824"/>
          </a:xfrm>
          <a:prstGeom prst="wedgeRoundRectCallout">
            <a:avLst>
              <a:gd name="adj1" fmla="val -57827"/>
              <a:gd name="adj2" fmla="val -4966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 grafo delle celle viste è un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grafo diretto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 cui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nodi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sono le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celle percepite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fino a quel momento da almeno un robot, mentre gli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 diretti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indicano che le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due celle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sono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adiacenti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Il peso è dato dalla difficoltà richiesta per spostarsi tra le due celle.</a:t>
            </a:r>
            <a:b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frontiera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è una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lista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contenente tutte le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celle inesplorate adiacenti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celle già esplorate.</a:t>
            </a:r>
          </a:p>
        </p:txBody>
      </p:sp>
    </p:spTree>
    <p:extLst>
      <p:ext uri="{BB962C8B-B14F-4D97-AF65-F5344CB8AC3E}">
        <p14:creationId xmlns:p14="http://schemas.microsoft.com/office/powerpoint/2010/main" val="2507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</p:bldLst>
  </p:timing>
</p:sld>
</file>

<file path=ppt/theme/theme1.xml><?xml version="1.0" encoding="utf-8"?>
<a:theme xmlns:a="http://schemas.openxmlformats.org/drawingml/2006/main" name="Dividendi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TM03457464[[fn=Dividendi]]</Template>
  <TotalTime>1207</TotalTime>
  <Words>3142</Words>
  <Application>Microsoft Office PowerPoint</Application>
  <PresentationFormat>Widescreen</PresentationFormat>
  <Paragraphs>231</Paragraphs>
  <Slides>28</Slides>
  <Notes>2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</vt:lpstr>
      <vt:lpstr>Cambria Math</vt:lpstr>
      <vt:lpstr>Courier New</vt:lpstr>
      <vt:lpstr>Gill Sans MT</vt:lpstr>
      <vt:lpstr>Wingdings</vt:lpstr>
      <vt:lpstr>Wingdings 2</vt:lpstr>
      <vt:lpstr>Dividendi</vt:lpstr>
      <vt:lpstr>Esplorazione di un isolato tramite una flotta di robot in ambito S&amp;R</vt:lpstr>
      <vt:lpstr>outline</vt:lpstr>
      <vt:lpstr>introduzione</vt:lpstr>
      <vt:lpstr>Stato dell’arte – approcci per l’esplorazione</vt:lpstr>
      <vt:lpstr>Stato dell’arte – approcci per l’esplorazione</vt:lpstr>
      <vt:lpstr>Stato dell’arte – comunicazione tra i robot</vt:lpstr>
      <vt:lpstr>Obiettivi</vt:lpstr>
      <vt:lpstr>Componenti del modello</vt:lpstr>
      <vt:lpstr>Ambiente</vt:lpstr>
      <vt:lpstr>feriti</vt:lpstr>
      <vt:lpstr>Robot - introduzione</vt:lpstr>
      <vt:lpstr>Robot – comportamento dell’agente</vt:lpstr>
      <vt:lpstr>Robot – comportamento dell’agente</vt:lpstr>
      <vt:lpstr>Robot – comportamento dell’agente</vt:lpstr>
      <vt:lpstr>Robot – comportamento dell’agente</vt:lpstr>
      <vt:lpstr>Robot – metodi di prioritizzazione</vt:lpstr>
      <vt:lpstr>Robot – possibilità di fallimento</vt:lpstr>
      <vt:lpstr>Metodologia di interazione – la nostra proposta</vt:lpstr>
      <vt:lpstr>Inferenza dei parametri - motivazioni</vt:lpstr>
      <vt:lpstr>Inferenza dei parametri – problemi e risultati</vt:lpstr>
      <vt:lpstr>Risultati – analisi macroscopiche</vt:lpstr>
      <vt:lpstr>Risultati – parametro α</vt:lpstr>
      <vt:lpstr>Risultati – parametro γ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Travian analytics</dc:title>
  <dc:creator>Gian Carlo Papetti</dc:creator>
  <cp:lastModifiedBy>Matteo Mistri</cp:lastModifiedBy>
  <cp:revision>228</cp:revision>
  <dcterms:created xsi:type="dcterms:W3CDTF">2019-09-03T20:45:30Z</dcterms:created>
  <dcterms:modified xsi:type="dcterms:W3CDTF">2019-09-20T15:37:28Z</dcterms:modified>
</cp:coreProperties>
</file>